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256" r:id="rId2"/>
    <p:sldId id="272" r:id="rId3"/>
    <p:sldId id="273" r:id="rId4"/>
    <p:sldId id="295" r:id="rId5"/>
    <p:sldId id="291" r:id="rId6"/>
    <p:sldId id="258" r:id="rId7"/>
    <p:sldId id="281" r:id="rId8"/>
    <p:sldId id="282" r:id="rId9"/>
    <p:sldId id="283" r:id="rId10"/>
    <p:sldId id="263" r:id="rId11"/>
    <p:sldId id="300" r:id="rId12"/>
    <p:sldId id="287" r:id="rId13"/>
    <p:sldId id="264" r:id="rId14"/>
    <p:sldId id="288" r:id="rId15"/>
    <p:sldId id="304" r:id="rId16"/>
    <p:sldId id="301" r:id="rId17"/>
    <p:sldId id="307" r:id="rId18"/>
    <p:sldId id="274" r:id="rId19"/>
    <p:sldId id="275" r:id="rId20"/>
    <p:sldId id="276" r:id="rId21"/>
    <p:sldId id="286" r:id="rId22"/>
    <p:sldId id="309" r:id="rId23"/>
    <p:sldId id="277" r:id="rId24"/>
    <p:sldId id="330" r:id="rId25"/>
    <p:sldId id="331" r:id="rId26"/>
    <p:sldId id="278" r:id="rId27"/>
    <p:sldId id="312" r:id="rId28"/>
    <p:sldId id="279" r:id="rId29"/>
    <p:sldId id="280" r:id="rId30"/>
    <p:sldId id="284" r:id="rId31"/>
    <p:sldId id="317" r:id="rId32"/>
    <p:sldId id="318" r:id="rId33"/>
    <p:sldId id="314" r:id="rId34"/>
    <p:sldId id="319" r:id="rId35"/>
    <p:sldId id="320" r:id="rId36"/>
    <p:sldId id="322" r:id="rId37"/>
    <p:sldId id="326" r:id="rId3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83659" autoAdjust="0"/>
  </p:normalViewPr>
  <p:slideViewPr>
    <p:cSldViewPr>
      <p:cViewPr>
        <p:scale>
          <a:sx n="66" d="100"/>
          <a:sy n="66" d="100"/>
        </p:scale>
        <p:origin x="-1518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3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6A72BBF-B2A8-4F8D-B722-790E7AB05278}" type="datetimeFigureOut">
              <a:rPr lang="cs-CZ"/>
              <a:pPr>
                <a:defRPr/>
              </a:pPr>
              <a:t>23.4.2013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C731FE1-780E-423B-9E77-4979A51BAF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796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20D817-1227-41B8-B107-0340E36BB2F1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6B219-CC48-46D6-83FD-05BA0C6FDC8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9CBC9C-5684-496A-82CC-45B476986829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58F1D-9281-4427-ACC2-125E8D69D56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C68CFE-C5E6-460D-A2E3-34F26182E63E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B7B1A-C7B6-4C52-92EF-8E84566976D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14E1C-FCB4-46B3-8690-1A9C83B96D51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71FC2-3B53-4A17-B43D-B6B94D2387C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E1BA25-25B0-44EC-AA9A-7ACB1FFDA13F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6F66-8CF5-460D-9BC4-1BAE2EFB5E0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559DE2-C820-4369-AE62-06D167730C64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7EE76-E04A-4117-82D0-D07BD31FF8F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4F9AE7-294D-4E5D-9B95-C71BAECAE155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AF9FA-BBC4-47A6-A9A6-729CCE694D7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5140EA-560C-4792-84C9-E546BB3FD7D9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3F510-9757-48C6-89DD-CEB3A92FE1B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959F32-8521-43D8-950D-971FBA44596C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462AC-FCFC-4B5A-AF7A-63C6732AF91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C6ABF-ED30-480E-B339-06F9EA9BB141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8509B-EA00-427F-8C55-6DDA98E400C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D25453-EA25-482F-8426-5A256520CFD5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679DE-C47D-4BAF-AAF2-02E69955D09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43C4E4A-C3C8-4134-9889-34A085D19971}" type="datetimeFigureOut">
              <a:rPr lang="cs-CZ"/>
              <a:pPr/>
              <a:t>23.4.2013</a:t>
            </a:fld>
            <a:endParaRPr lang="cs-CZ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1FED04-93C5-4F67-BC51-3A1EDACA6D2A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781300"/>
            <a:ext cx="65532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ovéPole 5"/>
          <p:cNvSpPr txBox="1">
            <a:spLocks noChangeArrowheads="1"/>
          </p:cNvSpPr>
          <p:nvPr/>
        </p:nvSpPr>
        <p:spPr bwMode="auto">
          <a:xfrm>
            <a:off x="611188" y="692150"/>
            <a:ext cx="80184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/>
              <a:t>Sociální služby města Havlíčkova Brodu</a:t>
            </a:r>
          </a:p>
          <a:p>
            <a:pPr algn="ctr"/>
            <a:r>
              <a:rPr lang="cs-CZ" sz="2400" b="1"/>
              <a:t>příspěvková organizace</a:t>
            </a:r>
          </a:p>
          <a:p>
            <a:pPr algn="ctr"/>
            <a:r>
              <a:rPr lang="cs-CZ" sz="2400" b="1"/>
              <a:t>Reynkova 3643</a:t>
            </a:r>
          </a:p>
          <a:p>
            <a:pPr algn="ctr"/>
            <a:r>
              <a:rPr lang="cs-CZ" sz="2400" b="1"/>
              <a:t>580 01 Havlíčkův Brod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25" y="195263"/>
            <a:ext cx="8642350" cy="6370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cs-CZ" sz="2400" b="1" dirty="0"/>
              <a:t>Pečovatelská služba</a:t>
            </a:r>
          </a:p>
          <a:p>
            <a:endParaRPr lang="cs-CZ" sz="2400" dirty="0"/>
          </a:p>
          <a:p>
            <a:pPr>
              <a:buFont typeface="Arial" charset="0"/>
              <a:buChar char="•"/>
            </a:pPr>
            <a:r>
              <a:rPr lang="cs-CZ" sz="2400" dirty="0"/>
              <a:t>Organizace Sociální služby města Havlíčkova Brodu </a:t>
            </a:r>
            <a:r>
              <a:rPr lang="cs-CZ" sz="2400" b="1" dirty="0"/>
              <a:t>poskytuje pečovatelské služby v Domě s pečovatelskou službou Na Výšině</a:t>
            </a:r>
            <a:r>
              <a:rPr lang="cs-CZ" sz="2400" dirty="0"/>
              <a:t> a v </a:t>
            </a:r>
            <a:r>
              <a:rPr lang="cs-CZ" sz="2400" b="1" dirty="0"/>
              <a:t>Domě s pečovatelskou službou </a:t>
            </a:r>
            <a:br>
              <a:rPr lang="cs-CZ" sz="2400" b="1" dirty="0"/>
            </a:br>
            <a:r>
              <a:rPr lang="cs-CZ" sz="2400" b="1" dirty="0"/>
              <a:t>U Kasáren</a:t>
            </a:r>
            <a:r>
              <a:rPr lang="cs-CZ" sz="2400" dirty="0"/>
              <a:t>, kde jsou služby poskytovány v 98 bytech seniorům a osobám se zdravotním postižením a </a:t>
            </a:r>
            <a:r>
              <a:rPr lang="cs-CZ" sz="2400" b="1" dirty="0"/>
              <a:t>v domácnostech uživatelů ve městě Havlíčkův Brod.</a:t>
            </a:r>
          </a:p>
          <a:p>
            <a:pPr>
              <a:buFont typeface="Arial" charset="0"/>
              <a:buChar char="•"/>
            </a:pPr>
            <a:r>
              <a:rPr lang="cs-CZ" sz="2400" dirty="0"/>
              <a:t>Kapacita terénní služby je 300 uživatelů.</a:t>
            </a:r>
          </a:p>
          <a:p>
            <a:pPr>
              <a:buFont typeface="Arial" charset="0"/>
              <a:buChar char="•"/>
            </a:pPr>
            <a:r>
              <a:rPr lang="cs-CZ" sz="2400" b="1" dirty="0"/>
              <a:t>Rozvoj pečovatelské služby </a:t>
            </a:r>
            <a:r>
              <a:rPr lang="cs-CZ" sz="2400" dirty="0"/>
              <a:t>považujeme za jeden ze základních cílů organizace, dle poptávky ze stran </a:t>
            </a:r>
            <a:r>
              <a:rPr lang="cs-CZ" sz="2400" dirty="0" smtClean="0"/>
              <a:t>zájemců plánujeme  </a:t>
            </a:r>
            <a:r>
              <a:rPr lang="cs-CZ" sz="2400" dirty="0"/>
              <a:t>rozšíření časové dostupnosti služby a rozšířit pečovatelské služby v rámci regionu Havlíčkův Brod s cílem navázat spolupráci s obcemi, které neposkytují pečovatelskou službu.</a:t>
            </a:r>
          </a:p>
          <a:p>
            <a:endParaRPr lang="cs-CZ" sz="2400" b="1" dirty="0"/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476250"/>
            <a:ext cx="6985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141663"/>
            <a:ext cx="3884612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549275"/>
            <a:ext cx="375285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ovéPole 1"/>
          <p:cNvSpPr txBox="1">
            <a:spLocks noChangeArrowheads="1"/>
          </p:cNvSpPr>
          <p:nvPr/>
        </p:nvSpPr>
        <p:spPr bwMode="auto">
          <a:xfrm>
            <a:off x="250825" y="188913"/>
            <a:ext cx="871378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/>
              <a:t>Denní stacionář</a:t>
            </a:r>
          </a:p>
          <a:p>
            <a:pPr algn="ctr"/>
            <a:endParaRPr lang="cs-CZ" sz="2400" b="1" dirty="0"/>
          </a:p>
          <a:p>
            <a:r>
              <a:rPr lang="cs-CZ" sz="2400" dirty="0" smtClean="0"/>
              <a:t>Denní </a:t>
            </a:r>
            <a:r>
              <a:rPr lang="cs-CZ" sz="2400" dirty="0"/>
              <a:t>stacionář s kapacitou 20 lůžek je moderní zařízení pro seniory, které bylo postaveno v roce 2007 .</a:t>
            </a:r>
          </a:p>
          <a:p>
            <a:r>
              <a:rPr lang="cs-CZ" sz="2400" dirty="0"/>
              <a:t>Služba je poskytována v bezbariérové přízemní budově, která je vybavena dle potřeb k zajištění kvalitní a bezpečné služby uživatelům.  </a:t>
            </a:r>
            <a:endParaRPr lang="cs-CZ" sz="2400" dirty="0" smtClean="0"/>
          </a:p>
          <a:p>
            <a:r>
              <a:rPr lang="cs-CZ" sz="2400" dirty="0"/>
              <a:t>Ve středisku </a:t>
            </a:r>
            <a:r>
              <a:rPr lang="cs-CZ" sz="2400" b="1" dirty="0"/>
              <a:t>Denního stacionáře </a:t>
            </a:r>
            <a:r>
              <a:rPr lang="cs-CZ" sz="2400" dirty="0"/>
              <a:t>byla</a:t>
            </a:r>
            <a:r>
              <a:rPr lang="cs-CZ" sz="2400" b="1" dirty="0"/>
              <a:t> v roce 2012 </a:t>
            </a:r>
            <a:r>
              <a:rPr lang="cs-CZ" sz="2400" dirty="0"/>
              <a:t>poskytnuta služba 41 uživatelům, jejich průměrný věk byl 81 let. </a:t>
            </a:r>
          </a:p>
          <a:p>
            <a:r>
              <a:rPr lang="cs-CZ" sz="2400" dirty="0" smtClean="0"/>
              <a:t>Zájemci </a:t>
            </a:r>
            <a:r>
              <a:rPr lang="cs-CZ" sz="2400" dirty="0"/>
              <a:t>mohou využít jednodenní pobyt v zařízení zdarma, kde budou se službou denní stacionář podrobně seznámeni, aby se mohli lépe rozhodnout, zda daný typ sociální služby odpovídá jejich potřebám.</a:t>
            </a:r>
          </a:p>
          <a:p>
            <a:r>
              <a:rPr lang="cs-CZ" sz="2400" dirty="0"/>
              <a:t> 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S:\Fotoalbum\Centrum pro seniory\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364490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3" y="260350"/>
            <a:ext cx="4257675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60350"/>
            <a:ext cx="4257675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cs-CZ" sz="2800" b="1"/>
              <a:t>Dobrovolníci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sz="2400"/>
              <a:t>Sociální služby města Havlíčkova Brodu spolupracují s Dobrovolnickým centrem  od roku 2004. Dobrovolníci jsou důležitými pomocníky v práci s uživateli, mnohdy doplňují práci pracovníků sociálních služeb.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sz="2400"/>
              <a:t>Náplní práce dobrovolníků v Sociálních službách města Havlíčkova Brodu je většinou pomoci klientům trávit volný čas, vedou též aktivizační programy pro seniory. Mnohdy nahrazují rodinu a přátele, kteří nemohou navštěvovat klienty každý den. Dobrovolník mnohdy klientovi pomáhá zvládat těžké chvíle v jeho životě.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800" b="1"/>
              <a:t>Rozvoj poskytovaných sociálních služeb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cs-CZ" sz="2400" dirty="0"/>
              <a:t>Poskytovatel Sociální služby města Havlíčkova  Brodu zkvalitňuje a rozvíjí poskytované sociální služby a  v roce 2013 </a:t>
            </a:r>
            <a:r>
              <a:rPr lang="cs-CZ" sz="2400" dirty="0" smtClean="0"/>
              <a:t>plánuje  </a:t>
            </a:r>
            <a:r>
              <a:rPr lang="cs-CZ" sz="2400" dirty="0"/>
              <a:t>tyto projekty:</a:t>
            </a:r>
          </a:p>
          <a:p>
            <a:pPr marL="0" indent="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2400" b="1" dirty="0"/>
              <a:t>Rekonstrukce domova pro seniory</a:t>
            </a:r>
          </a:p>
          <a:p>
            <a:pPr marL="0" indent="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2400" b="1" dirty="0"/>
              <a:t>Zavedení konceptu Bazální stimulace do péče </a:t>
            </a:r>
            <a:br>
              <a:rPr lang="cs-CZ" sz="2400" b="1" dirty="0"/>
            </a:br>
            <a:r>
              <a:rPr lang="cs-CZ" sz="2400" b="1" dirty="0"/>
              <a:t>o klienty s demencí</a:t>
            </a:r>
          </a:p>
          <a:p>
            <a:pPr marL="0" indent="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2400" b="1" dirty="0"/>
              <a:t>Projekt zahradní terapie</a:t>
            </a:r>
          </a:p>
          <a:p>
            <a:pPr marL="0" indent="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2400" b="1" dirty="0"/>
              <a:t>Zavedení programu reminiscenční terapie a vznik vzpomínkové místnosti </a:t>
            </a:r>
          </a:p>
          <a:p>
            <a:pPr marL="0" indent="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2400" b="1" dirty="0"/>
              <a:t>Projekt mezinárodní spolupráce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cs-CZ" sz="24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800" b="1"/>
              <a:t>Rekonstrukce domova pro seniory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/>
              <a:t> 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8313" y="1628775"/>
            <a:ext cx="8351837" cy="42116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Regionální operační fond poskytl dotaci městu Havlíčkův Brod na projekt Rekonstrukce domova pro seniory. Realizace projektu byla zahájena 15.4.2013, kdy došlo k předání stavby .</a:t>
            </a:r>
          </a:p>
          <a:p>
            <a:r>
              <a:rPr lang="cs-CZ"/>
              <a:t>Cílem projektu  je rozšířit kapacitu služby domov se zvláštním režimem o čtyři lůžka a přizpůsobit prostory k poskytování této služby z hlediska technického </a:t>
            </a:r>
            <a:br>
              <a:rPr lang="cs-CZ"/>
            </a:br>
            <a:r>
              <a:rPr lang="cs-CZ"/>
              <a:t>a materiálního. </a:t>
            </a:r>
          </a:p>
          <a:p>
            <a:r>
              <a:rPr lang="cs-CZ" b="1"/>
              <a:t>Zvyšováním kvality poskytované služby dosáhneme :</a:t>
            </a:r>
            <a:endParaRPr lang="cs-CZ"/>
          </a:p>
          <a:p>
            <a:pPr>
              <a:buFont typeface="Arial" charset="0"/>
              <a:buChar char="•"/>
            </a:pPr>
            <a:r>
              <a:rPr lang="cs-CZ" b="1"/>
              <a:t>Vzniku denní místnosti </a:t>
            </a:r>
          </a:p>
          <a:p>
            <a:r>
              <a:rPr lang="cs-CZ"/>
              <a:t>      Zasklením terasy a vytvořením zimní zahrady dojde k rozšíření stávajících prostor o denní místnost pro uživatele.</a:t>
            </a:r>
          </a:p>
          <a:p>
            <a:pPr>
              <a:buFont typeface="Arial" charset="0"/>
              <a:buChar char="•"/>
            </a:pPr>
            <a:r>
              <a:rPr lang="cs-CZ" b="1"/>
              <a:t>Přepažením čtyřlůžkových pokojů </a:t>
            </a:r>
          </a:p>
          <a:p>
            <a:r>
              <a:rPr lang="cs-CZ"/>
              <a:t>      Přepažením pokojů pohyblivou zástěnou získáme vyšší soukromí  uživatelů.</a:t>
            </a:r>
          </a:p>
          <a:p>
            <a:pPr>
              <a:buFont typeface="Arial" charset="0"/>
              <a:buChar char="•"/>
            </a:pPr>
            <a:r>
              <a:rPr lang="cs-CZ" b="1"/>
              <a:t>Hygienické zázemí </a:t>
            </a:r>
          </a:p>
          <a:p>
            <a:pPr>
              <a:buFont typeface="Arial" charset="0"/>
              <a:buNone/>
            </a:pPr>
            <a:r>
              <a:rPr lang="cs-CZ"/>
              <a:t>      Vytvořením hygienického zázemí u dvou dvoulůžkových pokojů a vybudování sprchových koutů ve čtyřlůžkových pokojích.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cs-CZ" sz="2800"/>
              <a:t>Rekonstrukce domova pro seniory</a:t>
            </a:r>
            <a:br>
              <a:rPr lang="cs-CZ" sz="2800"/>
            </a:br>
            <a:endParaRPr lang="cs-CZ" sz="280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3120636"/>
            <a:ext cx="259556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2205038"/>
            <a:ext cx="25717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981075"/>
            <a:ext cx="41306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800"/>
              <a:t>Koncept Bazální stimulace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Zavedením konceptu Bazální stimulace u uživatelů </a:t>
            </a:r>
            <a:br>
              <a:rPr lang="cs-CZ" sz="2400" dirty="0"/>
            </a:br>
            <a:r>
              <a:rPr lang="cs-CZ" sz="2400" dirty="0"/>
              <a:t>s </a:t>
            </a:r>
            <a:r>
              <a:rPr lang="cs-CZ" sz="2400" dirty="0" smtClean="0"/>
              <a:t>demencí či u </a:t>
            </a:r>
            <a:r>
              <a:rPr lang="cs-CZ" sz="2400" smtClean="0"/>
              <a:t>imobilních uživatelů  </a:t>
            </a:r>
            <a:r>
              <a:rPr lang="cs-CZ" sz="2400" dirty="0"/>
              <a:t>chceme zvyšovat </a:t>
            </a:r>
            <a:r>
              <a:rPr lang="cs-CZ" sz="2400" b="1" dirty="0"/>
              <a:t> </a:t>
            </a:r>
            <a:r>
              <a:rPr lang="cs-CZ" sz="2400" b="1" dirty="0" smtClean="0"/>
              <a:t>kvalitu </a:t>
            </a:r>
            <a:r>
              <a:rPr lang="cs-CZ" sz="2400" b="1" dirty="0"/>
              <a:t>poskytovaných služeb</a:t>
            </a:r>
            <a:r>
              <a:rPr lang="cs-CZ" sz="2400" dirty="0"/>
              <a:t>. </a:t>
            </a:r>
            <a:r>
              <a:rPr lang="cs-CZ" sz="2400" b="1" dirty="0"/>
              <a:t>Pracovníci  získají  vědomosti, jak komunikovat s lidmi se změnami v kognitivní oblasti.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 současné době tento přístup poskytovatel zavádí </a:t>
            </a:r>
            <a:br>
              <a:rPr lang="cs-CZ" sz="2400" dirty="0"/>
            </a:br>
            <a:r>
              <a:rPr lang="cs-CZ" sz="2400" dirty="0"/>
              <a:t>u dvou uživatelů s demencí a postupně ho bude  rozšiřovat i na ostatní uživatele služeb.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Důležitým faktorem je spolupráce rodin s personálem, poskytujícím péči.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993775"/>
          </a:xfrm>
        </p:spPr>
        <p:txBody>
          <a:bodyPr>
            <a:normAutofit/>
          </a:bodyPr>
          <a:lstStyle/>
          <a:p>
            <a:r>
              <a:rPr lang="cs-CZ" sz="2400" b="1"/>
              <a:t>Základní  informace o vzniku organizace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196975"/>
            <a:ext cx="8229600" cy="5400675"/>
          </a:xfrm>
        </p:spPr>
        <p:txBody>
          <a:bodyPr>
            <a:normAutofit/>
          </a:bodyPr>
          <a:lstStyle/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r>
              <a:rPr lang="cs-CZ" sz="1800"/>
              <a:t>Výstavba  Domova pro seniory, Reynkova byla zahájena v roce 1997.</a:t>
            </a: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endParaRPr lang="cs-CZ" sz="1800"/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endParaRPr lang="cs-CZ" sz="1800"/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r>
              <a:rPr lang="cs-CZ" sz="1800"/>
              <a:t>Příspěvková organizace Sociální služby města Havlíčkova Brodu vznikla</a:t>
            </a:r>
          </a:p>
          <a:p>
            <a:pPr algn="just">
              <a:lnSpc>
                <a:spcPct val="70000"/>
              </a:lnSpc>
              <a:buFont typeface="Wingdings" pitchFamily="2" charset="2"/>
              <a:buNone/>
            </a:pPr>
            <a:r>
              <a:rPr lang="cs-CZ" sz="1800"/>
              <a:t>      24.6.2002, zřizovatelem je město Havlíčkův Brod.</a:t>
            </a:r>
          </a:p>
          <a:p>
            <a:pPr algn="just">
              <a:lnSpc>
                <a:spcPct val="70000"/>
              </a:lnSpc>
              <a:buFontTx/>
              <a:buNone/>
            </a:pPr>
            <a:endParaRPr lang="cs-CZ" sz="1800"/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r>
              <a:rPr lang="cs-CZ" sz="1800"/>
              <a:t>Budova domova pro seniory byla předána do předčasného užívání koncem listopadu v roce 2002.</a:t>
            </a:r>
          </a:p>
          <a:p>
            <a:pPr algn="just">
              <a:lnSpc>
                <a:spcPct val="70000"/>
              </a:lnSpc>
              <a:buFontTx/>
              <a:buNone/>
            </a:pPr>
            <a:endParaRPr lang="cs-CZ" sz="1800"/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r>
              <a:rPr lang="cs-CZ" sz="1800"/>
              <a:t>Nástup uživatelů začal v prosinci 2002 a trval necelé tři měsíce.  Do domova pro seniory přešlo 40 uživatelů z Domova ve Věži.  Domov ve Věži je zaměřen na  cílovou skupinu  lidí s psychickým onemocněním , a tudíž bylo nabídnuto seniorům využití  sociálních služeb v Havlíčkově Brodě.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endParaRPr lang="cs-CZ" sz="1800"/>
          </a:p>
          <a:p>
            <a:pPr algn="just">
              <a:lnSpc>
                <a:spcPct val="70000"/>
              </a:lnSpc>
              <a:buFontTx/>
              <a:buNone/>
            </a:pPr>
            <a:r>
              <a:rPr lang="cs-CZ" sz="1800"/>
              <a:t>Sociální služby města v roce 2002 provozovaly :</a:t>
            </a:r>
          </a:p>
          <a:p>
            <a:pPr algn="just">
              <a:lnSpc>
                <a:spcPct val="70000"/>
              </a:lnSpc>
              <a:buFontTx/>
              <a:buNone/>
            </a:pPr>
            <a:endParaRPr lang="cs-CZ" sz="1800"/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r>
              <a:rPr lang="cs-CZ" sz="1800"/>
              <a:t>Domov pro seniory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r>
              <a:rPr lang="cs-CZ" sz="1800"/>
              <a:t>Jesle a denní stacionář pro alergické děti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r>
              <a:rPr lang="cs-CZ" sz="1800"/>
              <a:t>Pečovatelskou službu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r>
              <a:rPr lang="cs-CZ" sz="1800"/>
              <a:t>Jídelny pro seniory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endParaRPr lang="cs-CZ" sz="1800"/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endParaRPr lang="cs-CZ" sz="1800"/>
          </a:p>
          <a:p>
            <a:pPr algn="just">
              <a:lnSpc>
                <a:spcPct val="70000"/>
              </a:lnSpc>
              <a:buFont typeface="Wingdings" pitchFamily="2" charset="2"/>
              <a:buChar char="Ø"/>
            </a:pPr>
            <a:endParaRPr lang="cs-CZ" sz="1800"/>
          </a:p>
          <a:p>
            <a:pPr>
              <a:lnSpc>
                <a:spcPct val="70000"/>
              </a:lnSpc>
            </a:pPr>
            <a:endParaRPr lang="cs-CZ" sz="180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cs-CZ" sz="2800" b="1"/>
              <a:t>Projekt zahradní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/>
              <a:t>Zahrada aneb Zasaďte strom pro své blízké </a:t>
            </a:r>
          </a:p>
          <a:p>
            <a:pPr>
              <a:lnSpc>
                <a:spcPct val="80000"/>
              </a:lnSpc>
            </a:pPr>
            <a:r>
              <a:rPr lang="cs-CZ" sz="2400"/>
              <a:t>Cílem projektu je zkvalitnění života uživatelů sociálních služeb v Domově pro seniory Reynkova i pro občany  města, kteří ji budou moci využívat. Projekt je zaměřen na zahradní úpravy okolí domova pro seniory, který je umístěn v panelákové zástavbě sídliště Výšina. </a:t>
            </a:r>
          </a:p>
          <a:p>
            <a:pPr>
              <a:lnSpc>
                <a:spcPct val="80000"/>
              </a:lnSpc>
            </a:pPr>
            <a:r>
              <a:rPr lang="cs-CZ" sz="2400"/>
              <a:t>Tento prostor je v současné době pro uživatele sociálních služeb nevyhovující, nová zahrada zabezpečí dostatek míst vhodných k odpočinku a relaxaci.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Do projektu se může zapojit každý občan, rodina či skupina, kteří mohou přispět na konkrétní strom či keř. Ten pak bude označen cedulkou se jménem dárce.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Obrázek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60350"/>
            <a:ext cx="7993062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cs-CZ" sz="2800" b="1"/>
              <a:t>Reminiscenční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Reminiscenční terapie je založena na poznání toho, že v mozku zůstávají nejdéle zachovány ty vědomosti, vzpomínky a návyky, které jsou fixovány v dlouhodobé paměti. Klient si s sebou k nám do zařízení přináší drobné předměty, fotografie, </a:t>
            </a:r>
            <a:r>
              <a:rPr lang="cs-CZ" sz="2000" dirty="0" smtClean="0"/>
              <a:t>obrázky </a:t>
            </a:r>
            <a:r>
              <a:rPr lang="cs-CZ" sz="2000" dirty="0"/>
              <a:t>apod., které byly kdysi součástí jeho života. 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Praxe  ukazuje, že i klient, který na první pohled nereaguje na podněty, vnímá. Jen nedává najevo své pocity a žije ve vlastním světě, do kterého my nemáme přístup. Víme, že nemocný mozek stále pracuje a nejlépe reaguje na známé podněty, které má uloženy v dlouhodobé paměti a na tom je založena reminiscenční terapie.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V rámci reminiscenční terapie oslovujeme rodiny klientů s žádostí </a:t>
            </a:r>
            <a:br>
              <a:rPr lang="cs-CZ" sz="2000" dirty="0"/>
            </a:br>
            <a:r>
              <a:rPr lang="cs-CZ" sz="2000" dirty="0"/>
              <a:t>o spolupráci.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Rádi bychom pro naše klienty vytvořili vzpomínkovou místnost, kde by naši klienti měli prostor vzpomínat na to co ve svém životě prožili.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cs-CZ" sz="2800" b="1"/>
              <a:t>Reminiscenční terapie – vzpomínková místnost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052513"/>
            <a:ext cx="35274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image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57563"/>
            <a:ext cx="3635375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image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357563"/>
            <a:ext cx="381476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Projekt mezinárodní spolupráce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/>
              <a:t>Projekt je oficiálně  zahájen  dnešní dvoudenní úvodní mezinárodní konferencí  23. - 24. 4. 2013 Havlíčkův Brod. 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Projektu předcházely  stáže pracovníků ve Spišské Nové Vsi v Domove </a:t>
            </a:r>
            <a:r>
              <a:rPr lang="cs-CZ" sz="2400" dirty="0" err="1"/>
              <a:t>dóchodcov</a:t>
            </a:r>
            <a:r>
              <a:rPr lang="cs-CZ" sz="2400" dirty="0"/>
              <a:t> v březnu 2012 a návštěva ze Spišské Nové Vsi k 10. výročí otevření Domova pro seniory </a:t>
            </a:r>
            <a:r>
              <a:rPr lang="cs-CZ" sz="2400" dirty="0" err="1" smtClean="0"/>
              <a:t>Reynkova¨v</a:t>
            </a:r>
            <a:r>
              <a:rPr lang="cs-CZ" sz="2400" dirty="0" smtClean="0"/>
              <a:t> Havlíčkově Brodě.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dirty="0"/>
              <a:t> </a:t>
            </a:r>
            <a:r>
              <a:rPr lang="cs-CZ" sz="2400" dirty="0" smtClean="0"/>
              <a:t>   Cílem </a:t>
            </a:r>
            <a:r>
              <a:rPr lang="cs-CZ" sz="2400" dirty="0"/>
              <a:t>projektu je vzájemná spolupráce a předávání inovativních prvků mezi  poskytovateli sociálních služeb v Havlíčkově Brodě a ve Spišské Nové Vsi.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34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Setkání </a:t>
            </a:r>
            <a:r>
              <a:rPr lang="cs-CZ" dirty="0" smtClean="0"/>
              <a:t>v domově pro </a:t>
            </a:r>
            <a:r>
              <a:rPr lang="cs-CZ" dirty="0"/>
              <a:t>seniory k příležitosti 10. výročí </a:t>
            </a:r>
            <a:r>
              <a:rPr lang="cs-CZ" dirty="0" smtClean="0"/>
              <a:t>otevření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2" r="52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42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800" b="1"/>
              <a:t>Spolupráce s Krajskou knihovnou Vysočina </a:t>
            </a:r>
            <a:br>
              <a:rPr lang="cs-CZ" sz="2800" b="1"/>
            </a:br>
            <a:r>
              <a:rPr lang="cs-CZ" sz="2800" b="1"/>
              <a:t> Na vlnách dopoledního čaje </a:t>
            </a:r>
          </a:p>
        </p:txBody>
      </p:sp>
      <p:sp>
        <p:nvSpPr>
          <p:cNvPr id="38914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sz="2000"/>
              <a:t>Na vlnách dopoledního čaje – cyklus vzdělávacích přednášek (nejen) pro seniory. </a:t>
            </a:r>
          </a:p>
          <a:p>
            <a:pPr marL="0" indent="0">
              <a:buFontTx/>
              <a:buNone/>
            </a:pPr>
            <a:r>
              <a:rPr lang="cs-CZ" sz="2000"/>
              <a:t>Jednou z hlavních myšlenek projektu je </a:t>
            </a:r>
            <a:r>
              <a:rPr lang="cs-CZ" sz="2000" b="1"/>
              <a:t>celoživotního vzdělávání  a </a:t>
            </a:r>
            <a:r>
              <a:rPr lang="cs-CZ" sz="2000"/>
              <a:t>také  </a:t>
            </a:r>
            <a:r>
              <a:rPr lang="cs-CZ" sz="2000" b="1"/>
              <a:t>vzájemné setkávání obyvatel Domova seniorů a nejširší veřejnosti</a:t>
            </a:r>
            <a:r>
              <a:rPr lang="cs-CZ" sz="2000"/>
              <a:t>. Přednášky se  konají  střídavě  v Domově pro seniory Reynkova, a v Krajské knihovně Vysočina.</a:t>
            </a:r>
          </a:p>
          <a:p>
            <a:pPr marL="0" indent="0">
              <a:buFontTx/>
              <a:buNone/>
            </a:pPr>
            <a:r>
              <a:rPr lang="cs-CZ" sz="2000"/>
              <a:t>Senioři  navštěvují nové prostředí, veřejnost poodhalí každodenní život a aktivity seniorů v našem domově, což je  pro všechny zúčastněné zajímavé a přínosné.</a:t>
            </a:r>
          </a:p>
          <a:p>
            <a:pPr marL="0" indent="0">
              <a:buFontTx/>
              <a:buNone/>
            </a:pPr>
            <a:r>
              <a:rPr lang="cs-CZ" sz="2000"/>
              <a:t>Zajímavé přednášky na téma: Jak se žilo na Vysočině, Zajímavé osobnosti Havlíčkova Brodu 19. – 20. století, Přirozená léčiva </a:t>
            </a:r>
            <a:br>
              <a:rPr lang="cs-CZ" sz="2000"/>
            </a:br>
            <a:r>
              <a:rPr lang="cs-CZ" sz="2000"/>
              <a:t>v každém věku. </a:t>
            </a:r>
          </a:p>
          <a:p>
            <a:pPr marL="0" indent="0">
              <a:buFontTx/>
              <a:buNone/>
            </a:pPr>
            <a:endParaRPr lang="cs-CZ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cs-CZ" sz="2800" b="1"/>
              <a:t>Časopis seniorů „ Jablíčko“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000"/>
              <a:t>Časopis “ Jablíčko“ vznikl v roce  2010 jako čtvrtletník. Je vydáván </a:t>
            </a:r>
            <a:br>
              <a:rPr lang="cs-CZ" sz="2000"/>
            </a:br>
            <a:r>
              <a:rPr lang="cs-CZ" sz="2000"/>
              <a:t>v nákladu 300 kusů za podpory Sociálních služeb města Havlíčkova Brodu a sponzorů. Výtisky jsou rozesílány uživatelům sociálních služeb v domově pro seniory, do domácností i dalším zájemcům. Jablíčko je též k dispozici v různých institucích - v Krajské knihovně Vysočina, na Městském úřadě Havlíčkův Brod, v ordinacích lékařů, v Nemocnici Havlíčkův Brod aj., na webových stránkách Sociálních služeb města Havlíčkova Brodu www.ssmhb.cz. </a:t>
            </a:r>
          </a:p>
          <a:p>
            <a:pPr>
              <a:lnSpc>
                <a:spcPct val="80000"/>
              </a:lnSpc>
            </a:pPr>
            <a:r>
              <a:rPr lang="cs-CZ" sz="2000"/>
              <a:t>V časopise jsou uveřejňovány články ze života seniorů, informace </a:t>
            </a:r>
            <a:br>
              <a:rPr lang="cs-CZ" sz="2000"/>
            </a:br>
            <a:r>
              <a:rPr lang="cs-CZ" sz="2000"/>
              <a:t>o novinkách v oblasti sociálních služeb, co nového se chystá ve městě Havlíčkův Brod, nechybí zde ani příspěvky od známých osobností i zábavná část. </a:t>
            </a:r>
          </a:p>
          <a:p>
            <a:pPr>
              <a:lnSpc>
                <a:spcPct val="80000"/>
              </a:lnSpc>
            </a:pPr>
            <a:r>
              <a:rPr lang="cs-CZ" sz="2000"/>
              <a:t>Velkým úspěchem bylo v roce 2012 to, že Centrum Vysočina, o.p.s. navrhlo časopis „Jablíčko“ jako ojedinělý projekt zajišťovaný  seniory do národního kola soutěže neziskové činnosti pro seniory. Časopis “Jablíčko“ je národním vítězem v kategorii PSANÁ  ŽURNALISTIKA a oceněn společností AWARDS.</a:t>
            </a:r>
          </a:p>
          <a:p>
            <a:pPr>
              <a:lnSpc>
                <a:spcPct val="80000"/>
              </a:lnSpc>
            </a:pPr>
            <a:endParaRPr lang="cs-CZ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sz="2800"/>
              <a:t>Časopis seniorů Jablíčko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205038"/>
            <a:ext cx="374491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81075"/>
            <a:ext cx="352901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800" b="1"/>
              <a:t>Projekt  Povídej mi…..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sz="2400" dirty="0"/>
              <a:t>Projekt Povídej mi... připravilo občanské sdružení </a:t>
            </a:r>
            <a:r>
              <a:rPr lang="cs-CZ" sz="2400" dirty="0" err="1"/>
              <a:t>Fantazáci</a:t>
            </a:r>
            <a:r>
              <a:rPr lang="cs-CZ" sz="2400" dirty="0"/>
              <a:t> z Jeřišna. Jedná se o spolupráci  seniorů a dětí pod vedením paní Slávky Peroutkové. „Náš domov se do projektu také zapojil, </a:t>
            </a:r>
            <a:r>
              <a:rPr lang="cs-CZ" sz="2400" dirty="0" smtClean="0"/>
              <a:t>klienti sepisují své prožité příběhy, </a:t>
            </a:r>
            <a:r>
              <a:rPr lang="cs-CZ" sz="2400" dirty="0"/>
              <a:t>které poté </a:t>
            </a:r>
            <a:r>
              <a:rPr lang="cs-CZ" sz="2400" dirty="0" smtClean="0"/>
              <a:t>zasílají </a:t>
            </a:r>
            <a:r>
              <a:rPr lang="cs-CZ" sz="2400" dirty="0"/>
              <a:t>paní Peroutkové. Cílem tohoto  projektu bylo vydání knížky obsahující příběhy ze života konkrétních seniorů a obrázky žáků výtvarných oborů ZUŠ Chotěboř a Havlíčkův Brod,“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476250"/>
            <a:ext cx="3932238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900" y="476250"/>
            <a:ext cx="38862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3357563"/>
            <a:ext cx="391795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900113"/>
            <a:ext cx="3806825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205038"/>
            <a:ext cx="45148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/>
          <p:cNvSpPr>
            <a:spLocks noGrp="1"/>
          </p:cNvSpPr>
          <p:nvPr>
            <p:ph type="title" idx="4294967295"/>
          </p:nvPr>
        </p:nvSpPr>
        <p:spPr>
          <a:xfrm>
            <a:off x="1763713" y="4797425"/>
            <a:ext cx="5486400" cy="566738"/>
          </a:xfrm>
        </p:spPr>
        <p:txBody>
          <a:bodyPr anchor="b"/>
          <a:lstStyle/>
          <a:p>
            <a:pPr algn="l"/>
            <a:r>
              <a:rPr lang="cs-CZ" sz="2000" b="1"/>
              <a:t>Sportovní dopoledne</a:t>
            </a:r>
          </a:p>
        </p:txBody>
      </p:sp>
      <p:pic>
        <p:nvPicPr>
          <p:cNvPr id="46082" name="Zástupný symbol pro obrázek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6083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sz="1400"/>
              <a:t>Sportovní  Soutěž v „šoulené“. „Šoulenou“ nám darovali přátelé </a:t>
            </a:r>
            <a:br>
              <a:rPr lang="cs-CZ" sz="1400"/>
            </a:br>
            <a:r>
              <a:rPr lang="cs-CZ" sz="1400"/>
              <a:t>z přáteleného holandského města  Brielle a naši klienti v ní našli zalíbení.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3600" b="1"/>
              <a:t>Kryoterapie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dirty="0"/>
              <a:t>V roce 2012 naší organizaci navštívil MUDr. Vávra, který  v domově pro seniory  představil </a:t>
            </a:r>
            <a:r>
              <a:rPr lang="cs-CZ" sz="2400" dirty="0" smtClean="0"/>
              <a:t>celotělovou </a:t>
            </a:r>
            <a:r>
              <a:rPr lang="cs-CZ" sz="2400" dirty="0"/>
              <a:t>chladovou terapii (kryoterapii) a její působení na lidský organismus zajímavou přednáškou </a:t>
            </a:r>
            <a:r>
              <a:rPr lang="cs-CZ" sz="24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V rámci projektu „Mrazíme těla a hřejeme srdce“, nabídl MUDr. Vávra </a:t>
            </a:r>
            <a:r>
              <a:rPr lang="cs-CZ" sz="2400" dirty="0"/>
              <a:t>třem našim klientům sponzorsky možnost využít tuto terapii.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Kryoterapie se zúčastnili naši klienti z domova pro seniory a z pečovatelské služby.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3200" b="1"/>
              <a:t>Kryokomora</a:t>
            </a:r>
          </a:p>
        </p:txBody>
      </p:sp>
      <p:pic>
        <p:nvPicPr>
          <p:cNvPr id="48130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84313"/>
            <a:ext cx="4594225" cy="3446462"/>
          </a:xfrm>
        </p:spPr>
      </p:pic>
      <p:pic>
        <p:nvPicPr>
          <p:cNvPr id="48131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781300"/>
            <a:ext cx="41036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adpis 1"/>
          <p:cNvSpPr>
            <a:spLocks noGrp="1"/>
          </p:cNvSpPr>
          <p:nvPr>
            <p:ph type="title" idx="4294967295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/>
          <a:p>
            <a:pPr algn="l"/>
            <a:r>
              <a:rPr lang="cs-CZ" sz="2000" b="1"/>
              <a:t>Beseda se spisovatelkou Markétou Hejkalovou</a:t>
            </a:r>
          </a:p>
        </p:txBody>
      </p:sp>
      <p:pic>
        <p:nvPicPr>
          <p:cNvPr id="49154" name="Zástupný symbol pro obrázek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dpis 1"/>
          <p:cNvSpPr>
            <a:spLocks noGrp="1"/>
          </p:cNvSpPr>
          <p:nvPr>
            <p:ph type="title" idx="4294967295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/>
          <a:p>
            <a:pPr algn="l"/>
            <a:r>
              <a:rPr lang="cs-CZ" sz="2000" b="1"/>
              <a:t>Canisterapie</a:t>
            </a:r>
          </a:p>
        </p:txBody>
      </p:sp>
      <p:pic>
        <p:nvPicPr>
          <p:cNvPr id="50178" name="Zástupný symbol pro obrázek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 idx="4294967295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/>
          <a:p>
            <a:pPr algn="l"/>
            <a:r>
              <a:rPr lang="cs-CZ" sz="2000" b="1"/>
              <a:t>Keramika</a:t>
            </a:r>
          </a:p>
        </p:txBody>
      </p:sp>
      <p:pic>
        <p:nvPicPr>
          <p:cNvPr id="51202" name="Zástupný symbol pro obrázek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17" r="117"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Děkuji za pozornost</a:t>
            </a:r>
            <a:br>
              <a:rPr lang="cs-CZ" sz="4000" dirty="0"/>
            </a:br>
            <a:r>
              <a:rPr lang="cs-CZ" sz="4000" dirty="0"/>
              <a:t>Bc. Magdalena Kufrová</a:t>
            </a:r>
            <a:br>
              <a:rPr lang="cs-CZ" sz="4000" dirty="0"/>
            </a:br>
            <a:r>
              <a:rPr lang="cs-CZ" sz="4000" dirty="0"/>
              <a:t>ředitelka Sociálních služeb města Havlíčkova Brodu</a:t>
            </a:r>
            <a:br>
              <a:rPr lang="cs-CZ" sz="4000" dirty="0"/>
            </a:br>
            <a:r>
              <a:rPr lang="cs-CZ" sz="4000" dirty="0"/>
              <a:t>tel. 569 433 757</a:t>
            </a:r>
            <a:br>
              <a:rPr lang="cs-CZ" sz="4000" dirty="0"/>
            </a:br>
            <a:r>
              <a:rPr lang="cs-CZ" sz="4000" dirty="0" smtClean="0"/>
              <a:t>www.ssmhb.cz</a:t>
            </a:r>
            <a:endParaRPr lang="cs-CZ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836613"/>
            <a:ext cx="7488237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2400" b="1"/>
              <a:t>Poskytované sociální služby v současnosti</a:t>
            </a:r>
            <a:br>
              <a:rPr lang="cs-CZ" sz="2400" b="1"/>
            </a:br>
            <a:endParaRPr lang="cs-CZ" sz="240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cs-CZ" sz="1800" dirty="0"/>
              <a:t>Sociální služby města Havlíčkova Brodu poskytují v současné době celkem pět sociálních služeb: </a:t>
            </a:r>
          </a:p>
          <a:p>
            <a:pPr marL="0" indent="0">
              <a:lnSpc>
                <a:spcPct val="80000"/>
              </a:lnSpc>
            </a:pPr>
            <a:r>
              <a:rPr lang="cs-CZ" sz="1800" b="1" dirty="0"/>
              <a:t> domov pro seniory</a:t>
            </a:r>
          </a:p>
          <a:p>
            <a:pPr marL="0" indent="0">
              <a:lnSpc>
                <a:spcPct val="80000"/>
              </a:lnSpc>
            </a:pPr>
            <a:r>
              <a:rPr lang="cs-CZ" sz="1800" b="1" dirty="0"/>
              <a:t> domov se zvláštním režimem</a:t>
            </a:r>
          </a:p>
          <a:p>
            <a:pPr marL="0" indent="0">
              <a:lnSpc>
                <a:spcPct val="80000"/>
              </a:lnSpc>
            </a:pPr>
            <a:r>
              <a:rPr lang="cs-CZ" sz="1800" b="1" dirty="0"/>
              <a:t> odlehčovací pobytová služba</a:t>
            </a:r>
            <a:endParaRPr lang="cs-CZ" sz="1800" dirty="0"/>
          </a:p>
          <a:p>
            <a:pPr marL="0" indent="0">
              <a:lnSpc>
                <a:spcPct val="80000"/>
              </a:lnSpc>
            </a:pPr>
            <a:r>
              <a:rPr lang="cs-CZ" sz="1800" b="1" dirty="0"/>
              <a:t> pečovatelskou službu</a:t>
            </a:r>
            <a:r>
              <a:rPr lang="cs-CZ" sz="1800" dirty="0"/>
              <a:t> buď v domácnostech uživatelů, nebo formou docházky uživatele do středisek osobní hygieny</a:t>
            </a:r>
          </a:p>
          <a:p>
            <a:pPr marL="0" indent="0">
              <a:lnSpc>
                <a:spcPct val="80000"/>
              </a:lnSpc>
            </a:pPr>
            <a:r>
              <a:rPr lang="cs-CZ" sz="1800" b="1" dirty="0"/>
              <a:t> denní stacionář</a:t>
            </a:r>
            <a:r>
              <a:rPr lang="cs-CZ" sz="1800" dirty="0"/>
              <a:t>.</a:t>
            </a:r>
          </a:p>
          <a:p>
            <a:pPr marL="0" indent="0">
              <a:lnSpc>
                <a:spcPct val="80000"/>
              </a:lnSpc>
            </a:pPr>
            <a:endParaRPr lang="cs-CZ" sz="1800" dirty="0"/>
          </a:p>
          <a:p>
            <a:pPr marL="0" indent="0">
              <a:lnSpc>
                <a:spcPct val="80000"/>
              </a:lnSpc>
            </a:pPr>
            <a:r>
              <a:rPr lang="cs-CZ" sz="1800" dirty="0"/>
              <a:t>Současný počet zaměstnanců Sociálních služeb města Havlíčkova Brodu </a:t>
            </a:r>
            <a:r>
              <a:rPr lang="cs-CZ" sz="1800" dirty="0" smtClean="0"/>
              <a:t>104.</a:t>
            </a:r>
            <a:endParaRPr lang="cs-CZ" sz="18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cs-CZ" sz="1800" dirty="0"/>
          </a:p>
          <a:p>
            <a:pPr marL="0" indent="0">
              <a:lnSpc>
                <a:spcPct val="80000"/>
              </a:lnSpc>
            </a:pP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288" y="333375"/>
            <a:ext cx="8424862" cy="7229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cs-CZ" sz="2400" b="1"/>
              <a:t>Pobytové služby poskytovány v Domově pro seniory Reynkova</a:t>
            </a:r>
          </a:p>
          <a:p>
            <a:endParaRPr lang="cs-CZ" sz="2400"/>
          </a:p>
          <a:p>
            <a:r>
              <a:rPr lang="cs-CZ"/>
              <a:t>V rámci </a:t>
            </a:r>
            <a:r>
              <a:rPr lang="cs-CZ" b="1"/>
              <a:t>Domova pro seniory</a:t>
            </a:r>
            <a:r>
              <a:rPr lang="cs-CZ"/>
              <a:t> jsou poskytovány tři pobytové služby </a:t>
            </a:r>
          </a:p>
          <a:p>
            <a:pPr>
              <a:buFont typeface="Arial" charset="0"/>
              <a:buChar char="•"/>
            </a:pPr>
            <a:r>
              <a:rPr lang="cs-CZ" b="1"/>
              <a:t>domov pro seniory</a:t>
            </a:r>
          </a:p>
          <a:p>
            <a:pPr>
              <a:buFont typeface="Arial" charset="0"/>
              <a:buChar char="•"/>
            </a:pPr>
            <a:r>
              <a:rPr lang="cs-CZ" b="1"/>
              <a:t>domov se zvláštním režimem</a:t>
            </a:r>
          </a:p>
          <a:p>
            <a:pPr>
              <a:buFont typeface="Arial" charset="0"/>
              <a:buChar char="•"/>
            </a:pPr>
            <a:r>
              <a:rPr lang="cs-CZ" b="1"/>
              <a:t>odlehčovací pobytová služba</a:t>
            </a:r>
          </a:p>
          <a:p>
            <a:r>
              <a:rPr lang="cs-CZ"/>
              <a:t> </a:t>
            </a:r>
          </a:p>
          <a:p>
            <a:r>
              <a:rPr lang="cs-CZ"/>
              <a:t>Od 1.1.2012  došlo na základě potřeb uživatelů ke změně struktury poskytovaných sociálních služeb. Kapacita služba domov pro seniory se snížila na 98 lůžek, v roce 2012 tuto službu využilo celkem 121 uživatelů. Průměrný věk klientů byl 84,8 let.</a:t>
            </a:r>
          </a:p>
          <a:p>
            <a:r>
              <a:rPr lang="cs-CZ"/>
              <a:t>Zároveň byla zvýšena kapacita u služby domov se zvláštním režimem o 18 klientů (služba pro uživatele s Alzheimerovou chorobou a jiným typem demence), která byla rovněž plně využita (celkem 24 lůžek) a v průběhu roku službu využilo 32 klientů, průměrný věk těchto klientů byl 87,4 let. </a:t>
            </a:r>
          </a:p>
          <a:p>
            <a:r>
              <a:rPr lang="cs-CZ"/>
              <a:t>V roce 2012 nadále trval vyšší zájem o poskytování odlehčovací služby (5 lůžek) – celkově službu využilo 32 klientů. Jejich průměrný věk byl 74,9 let.</a:t>
            </a:r>
          </a:p>
          <a:p>
            <a:r>
              <a:rPr lang="cs-CZ"/>
              <a:t> </a:t>
            </a:r>
          </a:p>
          <a:p>
            <a:r>
              <a:rPr lang="cs-CZ" b="1"/>
              <a:t> </a:t>
            </a:r>
            <a:endParaRPr lang="cs-CZ"/>
          </a:p>
          <a:p>
            <a:endParaRPr lang="cs-CZ"/>
          </a:p>
          <a:p>
            <a:endParaRPr lang="cs-CZ">
              <a:latin typeface="Calibri" pitchFamily="34" charset="0"/>
            </a:endParaRPr>
          </a:p>
          <a:p>
            <a:endParaRPr lang="cs-CZ">
              <a:latin typeface="Calibri" pitchFamily="34" charset="0"/>
            </a:endParaRPr>
          </a:p>
          <a:p>
            <a:pPr algn="just">
              <a:buFont typeface="Arial" charset="0"/>
              <a:buChar char="•"/>
            </a:pPr>
            <a:endParaRPr lang="cs-CZ">
              <a:latin typeface="Calibri" pitchFamily="34" charset="0"/>
            </a:endParaRPr>
          </a:p>
          <a:p>
            <a:pPr algn="just"/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09257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8513" y="317500"/>
            <a:ext cx="410845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429000"/>
            <a:ext cx="41148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950" y="3525838"/>
            <a:ext cx="4037013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404813"/>
            <a:ext cx="376237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463" y="404813"/>
            <a:ext cx="451802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450" y="3375025"/>
            <a:ext cx="4217988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7263" y="3397250"/>
            <a:ext cx="42291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2068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141663"/>
            <a:ext cx="45561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a_prezentace_OPLZZ">
  <a:themeElements>
    <a:clrScheme name="Sablona_prezentace_OPLZ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blona_prezentace_OPLZ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blona_prezentace_OPLZ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prezentace_OPLZ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prezentace_OPLZ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prezentace_OPLZ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prezentace_OPLZ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_prezentace_OPLZ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prezentace_OPLZ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prezentace_OPLZ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prezentace_OPLZ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prezentace_OPLZ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prezentace_OPLZ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_prezentace_OPLZ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Sablona_prezentace_OPLZZ</Template>
  <TotalTime>1043</TotalTime>
  <Words>805</Words>
  <Application>Microsoft Office PowerPoint</Application>
  <PresentationFormat>Předvádění na obrazovce (4:3)</PresentationFormat>
  <Paragraphs>128</Paragraphs>
  <Slides>37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Sablona_prezentace_OPLZZ</vt:lpstr>
      <vt:lpstr>Prezentace aplikace PowerPoint</vt:lpstr>
      <vt:lpstr>Základní  informace o vzniku organizace</vt:lpstr>
      <vt:lpstr>Prezentace aplikace PowerPoint</vt:lpstr>
      <vt:lpstr>Prezentace aplikace PowerPoint</vt:lpstr>
      <vt:lpstr>Poskytované sociální služby v současnosti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Dobrovolníci </vt:lpstr>
      <vt:lpstr>Rozvoj poskytovaných sociálních služeb</vt:lpstr>
      <vt:lpstr>Rekonstrukce domova pro seniory</vt:lpstr>
      <vt:lpstr>Rekonstrukce domova pro seniory </vt:lpstr>
      <vt:lpstr>Koncept Bazální stimulace</vt:lpstr>
      <vt:lpstr>Projekt zahradní terapie</vt:lpstr>
      <vt:lpstr>Prezentace aplikace PowerPoint</vt:lpstr>
      <vt:lpstr>Reminiscenční terapie</vt:lpstr>
      <vt:lpstr>Reminiscenční terapie – vzpomínková místnost</vt:lpstr>
      <vt:lpstr>Projekt mezinárodní spolupráce</vt:lpstr>
      <vt:lpstr>Setkání v domově pro seniory k příležitosti 10. výročí otevření</vt:lpstr>
      <vt:lpstr>Spolupráce s Krajskou knihovnou Vysočina   Na vlnách dopoledního čaje </vt:lpstr>
      <vt:lpstr>Časopis seniorů „ Jablíčko“</vt:lpstr>
      <vt:lpstr>Časopis seniorů Jablíčko</vt:lpstr>
      <vt:lpstr>Projekt  Povídej mi…..</vt:lpstr>
      <vt:lpstr>Prezentace aplikace PowerPoint</vt:lpstr>
      <vt:lpstr>Sportovní dopoledne</vt:lpstr>
      <vt:lpstr>Kryoterapie</vt:lpstr>
      <vt:lpstr>Kryokomora</vt:lpstr>
      <vt:lpstr>Beseda se spisovatelkou Markétou Hejkalovou</vt:lpstr>
      <vt:lpstr>Canisterapie</vt:lpstr>
      <vt:lpstr>Keramika</vt:lpstr>
      <vt:lpstr>Děkuji za pozornost Bc. Magdalena Kufrová ředitelka Sociálních služeb města Havlíčkova Brodu tel. 569 433 757 www.ssmhb.cz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Plodikova</dc:creator>
  <cp:lastModifiedBy>Plodikova</cp:lastModifiedBy>
  <cp:revision>99</cp:revision>
  <dcterms:created xsi:type="dcterms:W3CDTF">2013-04-11T10:41:27Z</dcterms:created>
  <dcterms:modified xsi:type="dcterms:W3CDTF">2013-04-23T05:51:16Z</dcterms:modified>
</cp:coreProperties>
</file>