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2" r:id="rId3"/>
    <p:sldId id="292" r:id="rId4"/>
    <p:sldId id="293" r:id="rId5"/>
    <p:sldId id="294" r:id="rId6"/>
    <p:sldId id="297" r:id="rId7"/>
    <p:sldId id="298" r:id="rId8"/>
    <p:sldId id="299" r:id="rId9"/>
    <p:sldId id="300" r:id="rId10"/>
    <p:sldId id="257" r:id="rId11"/>
    <p:sldId id="258" r:id="rId12"/>
    <p:sldId id="259" r:id="rId13"/>
    <p:sldId id="260" r:id="rId14"/>
    <p:sldId id="261" r:id="rId15"/>
    <p:sldId id="274" r:id="rId16"/>
    <p:sldId id="262" r:id="rId17"/>
    <p:sldId id="263" r:id="rId18"/>
    <p:sldId id="267" r:id="rId19"/>
    <p:sldId id="268" r:id="rId20"/>
    <p:sldId id="269" r:id="rId21"/>
    <p:sldId id="270" r:id="rId22"/>
    <p:sldId id="271" r:id="rId23"/>
    <p:sldId id="275" r:id="rId24"/>
    <p:sldId id="313" r:id="rId25"/>
    <p:sldId id="278" r:id="rId26"/>
    <p:sldId id="302" r:id="rId27"/>
    <p:sldId id="303" r:id="rId28"/>
    <p:sldId id="304" r:id="rId29"/>
    <p:sldId id="306" r:id="rId30"/>
    <p:sldId id="307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stiran\Local%20Settings\Temporary%20Internet%20Files\Content.Outlook\D2UPUNUS\Zo&#353;it1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astiran\Local%20Settings\Temporary%20Internet%20Files\Content.Outlook\D2UPUNUS\Zo&#353;it1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/>
          <a:lstStyle/>
          <a:p>
            <a:pPr>
              <a:defRPr/>
            </a:pPr>
            <a:r>
              <a:rPr lang="sk-SK" dirty="0" smtClean="0"/>
              <a:t>Štruktúra príjmov </a:t>
            </a:r>
          </a:p>
          <a:p>
            <a:pPr>
              <a:defRPr/>
            </a:pPr>
            <a:r>
              <a:rPr lang="sk-SK" dirty="0" smtClean="0"/>
              <a:t>za </a:t>
            </a:r>
            <a:r>
              <a:rPr lang="sk-SK" dirty="0"/>
              <a:t>rok 2011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sk-SK"/>
              </a:p>
            </c:txPr>
            <c:showCatName val="1"/>
            <c:showPercent val="1"/>
          </c:dLbls>
          <c:cat>
            <c:strRef>
              <c:f>'Celk. príjmy'!$A$3:$A$8</c:f>
              <c:strCache>
                <c:ptCount val="6"/>
                <c:pt idx="0">
                  <c:v>Dotácia zo ŠR</c:v>
                </c:pt>
                <c:pt idx="1">
                  <c:v>SK (VÚC)</c:v>
                </c:pt>
                <c:pt idx="2">
                  <c:v>Obce</c:v>
                </c:pt>
                <c:pt idx="3">
                  <c:v>Zriaďovatelia</c:v>
                </c:pt>
                <c:pt idx="4">
                  <c:v>Iné</c:v>
                </c:pt>
                <c:pt idx="5">
                  <c:v>Príjmy za služby</c:v>
                </c:pt>
              </c:strCache>
            </c:strRef>
          </c:cat>
          <c:val>
            <c:numRef>
              <c:f>'Celk. príjmy'!$B$3:$B$8</c:f>
              <c:numCache>
                <c:formatCode>General</c:formatCode>
                <c:ptCount val="6"/>
                <c:pt idx="0">
                  <c:v>84.1</c:v>
                </c:pt>
                <c:pt idx="1">
                  <c:v>106.5</c:v>
                </c:pt>
                <c:pt idx="2">
                  <c:v>17.3</c:v>
                </c:pt>
                <c:pt idx="3">
                  <c:v>35.200000000000003</c:v>
                </c:pt>
                <c:pt idx="4">
                  <c:v>17.7</c:v>
                </c:pt>
                <c:pt idx="5">
                  <c:v>89.7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title>
      <c:tx>
        <c:rich>
          <a:bodyPr/>
          <a:lstStyle/>
          <a:p>
            <a:pPr>
              <a:defRPr/>
            </a:pPr>
            <a:r>
              <a:rPr lang="sk-SK" dirty="0" smtClean="0"/>
              <a:t>Štruktúra výdavkov</a:t>
            </a:r>
          </a:p>
          <a:p>
            <a:pPr>
              <a:defRPr/>
            </a:pPr>
            <a:r>
              <a:rPr lang="sk-SK" dirty="0" smtClean="0"/>
              <a:t> </a:t>
            </a:r>
            <a:r>
              <a:rPr lang="sk-SK" dirty="0"/>
              <a:t>za rok 2011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sk-SK"/>
              </a:p>
            </c:txPr>
            <c:showCatName val="1"/>
            <c:showPercent val="1"/>
          </c:dLbls>
          <c:cat>
            <c:strRef>
              <c:f>'Celk. výdavky'!$A$1:$A$8</c:f>
              <c:strCache>
                <c:ptCount val="8"/>
                <c:pt idx="0">
                  <c:v>Celkové výdavky ZSS</c:v>
                </c:pt>
                <c:pt idx="2">
                  <c:v>Tovary a služby</c:v>
                </c:pt>
                <c:pt idx="3">
                  <c:v>Mzdy</c:v>
                </c:pt>
                <c:pt idx="4">
                  <c:v>Povinné soc. poistenie</c:v>
                </c:pt>
                <c:pt idx="5">
                  <c:v>Investície</c:v>
                </c:pt>
                <c:pt idx="6">
                  <c:v>Zdrav. Starostlivosť</c:v>
                </c:pt>
                <c:pt idx="7">
                  <c:v>Iné</c:v>
                </c:pt>
              </c:strCache>
            </c:strRef>
          </c:cat>
          <c:val>
            <c:numRef>
              <c:f>'Celk. výdavky'!$B$1:$B$8</c:f>
              <c:numCache>
                <c:formatCode>General</c:formatCode>
                <c:ptCount val="8"/>
                <c:pt idx="2">
                  <c:v>124.3</c:v>
                </c:pt>
                <c:pt idx="3">
                  <c:v>155.4</c:v>
                </c:pt>
                <c:pt idx="4">
                  <c:v>53.1</c:v>
                </c:pt>
                <c:pt idx="5">
                  <c:v>12.8</c:v>
                </c:pt>
                <c:pt idx="6">
                  <c:v>0.5</c:v>
                </c:pt>
                <c:pt idx="7">
                  <c:v>5.8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4A55F-BCCD-4CEF-B502-599A4B527976}" type="datetimeFigureOut">
              <a:rPr lang="sk-SK" smtClean="0"/>
              <a:pPr/>
              <a:t>19.4.2013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D1884-81C7-44B6-9B18-03C234FF1EE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D1884-81C7-44B6-9B18-03C234FF1EEA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77BE4-F5C4-49AD-BBB6-D13212625F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94E74-DF48-4A75-A051-8889C7B577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3B1DB-7634-460B-8DDF-4DE0B41918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B1DD1-4FA8-4D39-979F-E5EB9756B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40A36-C6D1-45C9-BF40-DB989EEAC6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73DA2-0C63-4769-BD4E-14E87D9BDC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7685-06FA-46D5-ADB7-A3B7CB9DF4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4C872-FDBA-46EF-A5C2-42B71F5A74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1E6BA-24C1-4F39-A698-77D592F04FC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C8147-9C98-4821-860A-E2EAB35B4E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A7EBB-A24E-4E35-BF11-E72726C7B9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55A519-87AB-4D77-ADE7-BDC575DDAC0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Miestna samospráva a poskytovatelia sociálnych služieb v SR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sz="2000" dirty="0" smtClean="0"/>
              <a:t>Úvodná konferencia projektu „Výmena skúseností a dobrej praxe v sociálnej oblasti“, </a:t>
            </a:r>
          </a:p>
          <a:p>
            <a:r>
              <a:rPr lang="sk-SK" sz="2000" dirty="0" smtClean="0"/>
              <a:t>Podporená z OP LZZ, výzva č. 77. medzinárodná spolupráca.</a:t>
            </a:r>
          </a:p>
          <a:p>
            <a:r>
              <a:rPr lang="sk-SK" sz="2000" dirty="0" err="1" smtClean="0"/>
              <a:t>Havlíčkuv</a:t>
            </a:r>
            <a:r>
              <a:rPr lang="sk-SK" sz="2000" dirty="0" smtClean="0"/>
              <a:t> Brod, 23.- 24.4.2013</a:t>
            </a:r>
          </a:p>
          <a:p>
            <a:endParaRPr lang="sk-SK" sz="2000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 č.448/2008 </a:t>
            </a:r>
            <a:r>
              <a:rPr lang="sk-SK" dirty="0" err="1" smtClean="0"/>
              <a:t>Z.z</a:t>
            </a:r>
            <a:r>
              <a:rPr lang="sk-SK" dirty="0" smtClean="0"/>
              <a:t>. o sociálnych službách</a:t>
            </a:r>
            <a:endParaRPr lang="sk-S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Druhy sociálnych služieb</a:t>
            </a:r>
          </a:p>
          <a:p>
            <a:r>
              <a:rPr lang="sk-SK" dirty="0" smtClean="0"/>
              <a:t>Vzťahy pri poskytovaní sociálnych služieb</a:t>
            </a:r>
          </a:p>
          <a:p>
            <a:r>
              <a:rPr lang="sk-SK" dirty="0" smtClean="0"/>
              <a:t>Financovanie sociálnych služieb</a:t>
            </a:r>
          </a:p>
          <a:p>
            <a:r>
              <a:rPr lang="sk-SK" dirty="0" smtClean="0"/>
              <a:t>Dohľad nad poskytovaním sociálnych služieb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Pôsobnosť obce/mesta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Zabezpečuje dostupnosť SS /soc. služby/ pre fyzickú osobu, ktorá je odkázaná na SS a právo výberu poskytovateľa SS</a:t>
            </a:r>
          </a:p>
          <a:p>
            <a:r>
              <a:rPr lang="sk-SK" sz="2000" dirty="0" smtClean="0"/>
              <a:t>Vypracúva, schvaľuje </a:t>
            </a:r>
            <a:r>
              <a:rPr lang="sk-SK" sz="2000" dirty="0" err="1" smtClean="0"/>
              <a:t>komunitný</a:t>
            </a:r>
            <a:r>
              <a:rPr lang="sk-SK" sz="2000" dirty="0" smtClean="0"/>
              <a:t> plán </a:t>
            </a:r>
          </a:p>
          <a:p>
            <a:r>
              <a:rPr lang="sk-SK" sz="2000" dirty="0" smtClean="0"/>
              <a:t>Poskytuje alebo zabezpečuje poskytovanie SS v nocľahárni, v </a:t>
            </a:r>
            <a:r>
              <a:rPr lang="sk-SK" sz="2000" dirty="0" err="1" smtClean="0"/>
              <a:t>nízkoprahovom</a:t>
            </a:r>
            <a:r>
              <a:rPr lang="sk-SK" sz="2000" dirty="0" smtClean="0"/>
              <a:t> dennom centre, v zariadení pre seniorov, v zariadení opatrovateľskej služby, v dennom stacionári, opatrovateľskú službu, prepravnú službu, odľahčovaciu službu </a:t>
            </a:r>
          </a:p>
          <a:p>
            <a:r>
              <a:rPr lang="sk-SK" sz="2000" dirty="0" smtClean="0"/>
              <a:t>Poskytuje základné sociálne poradenstvo, vyhľadávaciu činnosť</a:t>
            </a:r>
          </a:p>
          <a:p>
            <a:r>
              <a:rPr lang="sk-SK" sz="2000" dirty="0" smtClean="0"/>
              <a:t>Poskytuje finančné príspevky na SS a kontroluje ich použitie</a:t>
            </a:r>
          </a:p>
          <a:p>
            <a:pPr>
              <a:buNone/>
            </a:pPr>
            <a:endParaRPr lang="sk-SK" sz="20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pPr marL="514350" indent="-514350">
              <a:buAutoNum type="alphaLcParenR"/>
            </a:pPr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Pôsobnosť obce/mesta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sk-SK" sz="2000" dirty="0" smtClean="0"/>
              <a:t>Pred samotným poskytnutím alebo zabezpečením služby vyhotovuje posudok o odkázanosti na SS</a:t>
            </a:r>
          </a:p>
          <a:p>
            <a:pPr marL="514350" indent="-514350">
              <a:buNone/>
            </a:pPr>
            <a:r>
              <a:rPr lang="sk-SK" sz="2000" dirty="0" smtClean="0"/>
              <a:t>	- sociálny posudok</a:t>
            </a:r>
          </a:p>
          <a:p>
            <a:pPr marL="514350" indent="-514350">
              <a:buNone/>
            </a:pPr>
            <a:r>
              <a:rPr lang="sk-SK" sz="2000" dirty="0" smtClean="0"/>
              <a:t>	- lekársky posudok</a:t>
            </a:r>
          </a:p>
          <a:p>
            <a:pPr marL="514350" indent="-514350">
              <a:buNone/>
            </a:pPr>
            <a:endParaRPr lang="sk-SK" sz="2000" dirty="0" smtClean="0"/>
          </a:p>
          <a:p>
            <a:pPr marL="514350" indent="-514350"/>
            <a:r>
              <a:rPr lang="sk-SK" sz="2000" dirty="0" smtClean="0"/>
              <a:t>je správnym orgánom v konaniach o odkázanosti na SS:</a:t>
            </a:r>
          </a:p>
          <a:p>
            <a:pPr marL="514350" indent="-514350">
              <a:buNone/>
            </a:pPr>
            <a:r>
              <a:rPr lang="sk-SK" sz="2000" dirty="0" smtClean="0"/>
              <a:t>	- v zariadení pre seniorov</a:t>
            </a:r>
          </a:p>
          <a:p>
            <a:pPr marL="514350" indent="-514350">
              <a:buNone/>
            </a:pPr>
            <a:r>
              <a:rPr lang="sk-SK" sz="2000" dirty="0" smtClean="0"/>
              <a:t>	- v zariadení opatrovateľskej služby</a:t>
            </a:r>
          </a:p>
          <a:p>
            <a:pPr marL="514350" indent="-514350">
              <a:buNone/>
            </a:pPr>
            <a:r>
              <a:rPr lang="sk-SK" sz="2000" dirty="0" smtClean="0"/>
              <a:t>	- v dennom stacionári</a:t>
            </a:r>
          </a:p>
          <a:p>
            <a:pPr marL="514350" indent="-514350">
              <a:buNone/>
            </a:pPr>
            <a:r>
              <a:rPr lang="sk-SK" sz="2000" dirty="0" smtClean="0"/>
              <a:t>	- opatrovateľskú službu</a:t>
            </a:r>
          </a:p>
          <a:p>
            <a:pPr marL="514350" indent="-514350">
              <a:buNone/>
            </a:pPr>
            <a:r>
              <a:rPr lang="sk-SK" sz="2000" dirty="0" smtClean="0"/>
              <a:t>	- prepravnú službu</a:t>
            </a:r>
          </a:p>
          <a:p>
            <a:pPr>
              <a:buNone/>
            </a:pPr>
            <a:endParaRPr lang="sk-SK" sz="2000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Pôsobnosť obce/mesta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sk-SK" sz="2400" dirty="0" smtClean="0"/>
              <a:t>Zriaďuje a kontroluje: </a:t>
            </a:r>
          </a:p>
          <a:p>
            <a:pPr>
              <a:buNone/>
            </a:pPr>
            <a:r>
              <a:rPr lang="sk-SK" sz="2400" dirty="0" smtClean="0"/>
              <a:t>	- nocľaháreň </a:t>
            </a:r>
          </a:p>
          <a:p>
            <a:pPr>
              <a:buNone/>
            </a:pPr>
            <a:r>
              <a:rPr lang="sk-SK" sz="2400" dirty="0" smtClean="0"/>
              <a:t>    - </a:t>
            </a:r>
            <a:r>
              <a:rPr lang="sk-SK" sz="2400" dirty="0" err="1" smtClean="0"/>
              <a:t>nízkoprahové</a:t>
            </a:r>
            <a:r>
              <a:rPr lang="sk-SK" sz="2400" dirty="0" smtClean="0"/>
              <a:t> centrum  </a:t>
            </a:r>
          </a:p>
          <a:p>
            <a:pPr>
              <a:buNone/>
            </a:pPr>
            <a:r>
              <a:rPr lang="sk-SK" sz="2400" dirty="0" smtClean="0"/>
              <a:t>    - zariadenie pre seniorov</a:t>
            </a:r>
          </a:p>
          <a:p>
            <a:pPr>
              <a:buNone/>
            </a:pPr>
            <a:r>
              <a:rPr lang="sk-SK" sz="2400" dirty="0" smtClean="0"/>
              <a:t>    - zariadenie opatrovateľskej služby</a:t>
            </a:r>
          </a:p>
          <a:p>
            <a:pPr>
              <a:buNone/>
            </a:pPr>
            <a:r>
              <a:rPr lang="sk-SK" sz="2400" dirty="0" smtClean="0"/>
              <a:t>    - denný stacionár</a:t>
            </a:r>
          </a:p>
          <a:p>
            <a:pPr>
              <a:buNone/>
            </a:pPr>
            <a:r>
              <a:rPr lang="sk-SK" sz="2400" dirty="0" smtClean="0"/>
              <a:t>				</a:t>
            </a:r>
          </a:p>
          <a:p>
            <a:pPr>
              <a:buFontTx/>
              <a:buChar char="-"/>
            </a:pPr>
            <a:endParaRPr lang="sk-SK" sz="2400" dirty="0" smtClean="0"/>
          </a:p>
          <a:p>
            <a:pPr marL="457200" indent="-457200">
              <a:buNone/>
            </a:pPr>
            <a:endParaRPr lang="sk-SK" sz="2400" dirty="0" smtClean="0"/>
          </a:p>
          <a:p>
            <a:pPr>
              <a:buFontTx/>
              <a:buChar char="-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Pôsobnosť obce/mesta - SPO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400" dirty="0" smtClean="0"/>
              <a:t>Spolupôsobí pri výkone výchovných opatrení uložených súdom alebo orgánom sociálnoprávnej ochrany detí a sociálnej kurately</a:t>
            </a:r>
          </a:p>
          <a:p>
            <a:pPr algn="just"/>
            <a:r>
              <a:rPr lang="sk-SK" sz="2400" dirty="0" smtClean="0"/>
              <a:t>Poskytuje rodičovi dieťaťa alebo osobe, ktorá sa osobne stará o dieťa, príspevok na dopravu do zariadenia, dieťaťu príspevok na tvorbu úspor</a:t>
            </a:r>
          </a:p>
          <a:p>
            <a:pPr algn="just"/>
            <a:r>
              <a:rPr lang="sk-SK" sz="2400" dirty="0" smtClean="0"/>
              <a:t>Organizuje výchovné programy alebo sociálne programy pre deti, ktorým bolo orgánom sociálnoprávnej ochrany detí a sociálnej kurately alebo súdom uložené výchovné opatrenie</a:t>
            </a:r>
          </a:p>
          <a:p>
            <a:pPr algn="just"/>
            <a:r>
              <a:rPr lang="sk-SK" sz="2400" dirty="0" smtClean="0"/>
              <a:t>Resocializačné programy</a:t>
            </a:r>
          </a:p>
          <a:p>
            <a:pPr algn="just">
              <a:buFontTx/>
              <a:buChar char="-"/>
            </a:pPr>
            <a:endParaRPr lang="sk-SK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Pôsobnosť obce/mesta - SPO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000" dirty="0" smtClean="0"/>
              <a:t>Vykonáva opatrenia zamerané na predchádzanie vzniku porúch, psychického vývinu, fyzického vývinu a sociálneho vývinu detí a plnoletých fyzických osôb</a:t>
            </a:r>
          </a:p>
          <a:p>
            <a:pPr algn="just"/>
            <a:r>
              <a:rPr lang="sk-SK" sz="2000" dirty="0" smtClean="0"/>
              <a:t>Zriaďuje zariadenia podľa potrieb obyvateľov na účel výkonu opatrení sociálnoprávnej ochrany detí a sociálnej kurately (</a:t>
            </a:r>
            <a:r>
              <a:rPr lang="sk-SK" sz="2000" dirty="0" err="1" smtClean="0"/>
              <a:t>DeD</a:t>
            </a:r>
            <a:r>
              <a:rPr lang="sk-SK" sz="2000" dirty="0" smtClean="0"/>
              <a:t>, krízové stredisko, resocializačné stredisko</a:t>
            </a:r>
          </a:p>
          <a:p>
            <a:pPr algn="just"/>
            <a:r>
              <a:rPr lang="sk-SK" sz="2000" dirty="0" smtClean="0"/>
              <a:t>Organizovanie alebo sprostredkovanie účasti na programoch a aktivitách zameraných na podporu plnenia funkcií rodiny, záujmových aktivít, aktivít zameraných na predchádzanie </a:t>
            </a:r>
            <a:r>
              <a:rPr lang="sk-SK" sz="2000" dirty="0" err="1" smtClean="0"/>
              <a:t>sociálnopatologickým</a:t>
            </a:r>
            <a:r>
              <a:rPr lang="sk-SK" sz="2000" dirty="0" smtClean="0"/>
              <a:t> javom</a:t>
            </a:r>
          </a:p>
          <a:p>
            <a:pPr algn="just"/>
            <a:r>
              <a:rPr lang="sk-SK" sz="2000" dirty="0" smtClean="0"/>
              <a:t>Organizovanie alebo sprostredkovanie účasti na programoch a aktivitách zameraných na pomoc pri riešení problémov detí v rodine, v škole, resp. iných sociálnych problémov</a:t>
            </a:r>
            <a:endParaRPr lang="sk-SK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4840303"/>
          </a:xfrm>
        </p:spPr>
        <p:txBody>
          <a:bodyPr/>
          <a:lstStyle/>
          <a:p>
            <a:r>
              <a:rPr lang="sk-SK" sz="2400" b="1" dirty="0" smtClean="0"/>
              <a:t>Opatrovateľská služba</a:t>
            </a:r>
          </a:p>
          <a:p>
            <a:pPr>
              <a:buNone/>
            </a:pPr>
            <a:endParaRPr lang="sk-SK" dirty="0" smtClean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642910" y="1785926"/>
          <a:ext cx="7715305" cy="212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228734"/>
                <a:gridCol w="1543061"/>
                <a:gridCol w="1543061"/>
                <a:gridCol w="1543061"/>
              </a:tblGrid>
              <a:tr h="449689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2008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2009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2011</a:t>
                      </a:r>
                      <a:endParaRPr lang="sk-SK" dirty="0"/>
                    </a:p>
                  </a:txBody>
                  <a:tcPr/>
                </a:tc>
              </a:tr>
              <a:tr h="764757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Počet občanov, ktorým</a:t>
                      </a:r>
                      <a:r>
                        <a:rPr lang="sk-SK" sz="1200" baseline="0" dirty="0" smtClean="0"/>
                        <a:t> bola poskytovaná opatrovateľská služba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19 067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17 050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15 704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14 727</a:t>
                      </a:r>
                      <a:endParaRPr lang="sk-SK" dirty="0"/>
                    </a:p>
                  </a:txBody>
                  <a:tcPr/>
                </a:tc>
              </a:tr>
              <a:tr h="449689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Počet zamestnancov </a:t>
                      </a:r>
                      <a:r>
                        <a:rPr lang="sk-SK" sz="1200" dirty="0" err="1" smtClean="0"/>
                        <a:t>Osl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7 206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7 085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6 400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6 274</a:t>
                      </a:r>
                      <a:endParaRPr lang="sk-SK" dirty="0"/>
                    </a:p>
                  </a:txBody>
                  <a:tcPr/>
                </a:tc>
              </a:tr>
              <a:tr h="449689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Bežné výdavky na </a:t>
                      </a:r>
                      <a:r>
                        <a:rPr lang="sk-SK" sz="1200" dirty="0" err="1" smtClean="0"/>
                        <a:t>Osl</a:t>
                      </a:r>
                      <a:r>
                        <a:rPr lang="sk-SK" sz="1200" dirty="0" smtClean="0"/>
                        <a:t> (</a:t>
                      </a:r>
                      <a:r>
                        <a:rPr lang="sk-SK" sz="1200" dirty="0" err="1" smtClean="0"/>
                        <a:t>zaokr</a:t>
                      </a:r>
                      <a:r>
                        <a:rPr lang="sk-SK" sz="1200" dirty="0" smtClean="0"/>
                        <a:t>. V mil. €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26,1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26,5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26,3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*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42910" y="4143380"/>
            <a:ext cx="7715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1100" dirty="0" smtClean="0"/>
              <a:t>  Zdroj : Výkaz </a:t>
            </a:r>
            <a:r>
              <a:rPr lang="sk-SK" sz="1100" dirty="0" err="1" smtClean="0"/>
              <a:t>MPSVaR</a:t>
            </a:r>
            <a:r>
              <a:rPr lang="sk-SK" sz="1100" dirty="0" smtClean="0"/>
              <a:t> SR (Repková: Sociálne služby v kontexte komunálnej sociálnej politiky, Bratislava 2012</a:t>
            </a:r>
          </a:p>
          <a:p>
            <a:r>
              <a:rPr lang="sk-SK" sz="1100" dirty="0" smtClean="0"/>
              <a:t>* údaj v čase spracovania publikácie nebol zverejnený</a:t>
            </a:r>
            <a:endParaRPr lang="sk-SK" sz="1100" dirty="0"/>
          </a:p>
        </p:txBody>
      </p:sp>
      <p:sp>
        <p:nvSpPr>
          <p:cNvPr id="10" name="BlokTextu 9"/>
          <p:cNvSpPr txBox="1"/>
          <p:nvPr/>
        </p:nvSpPr>
        <p:spPr>
          <a:xfrm>
            <a:off x="642910" y="4500570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Počet občanov, ktorým sa poskytovala </a:t>
            </a:r>
            <a:r>
              <a:rPr lang="sk-SK" b="1" dirty="0" smtClean="0"/>
              <a:t>Opatrovateľská  služba </a:t>
            </a:r>
            <a:r>
              <a:rPr lang="sk-SK" dirty="0" smtClean="0"/>
              <a:t>v roku 2011</a:t>
            </a:r>
            <a:r>
              <a:rPr lang="sk-SK" b="1" dirty="0" smtClean="0"/>
              <a:t> klesol </a:t>
            </a:r>
            <a:r>
              <a:rPr lang="sk-SK" dirty="0" smtClean="0"/>
              <a:t>oproti  roku 2008 </a:t>
            </a:r>
            <a:r>
              <a:rPr lang="sk-SK" b="1" dirty="0" smtClean="0"/>
              <a:t>o 22,8 %</a:t>
            </a: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642910" y="5143512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dirty="0" smtClean="0"/>
              <a:t> Podpora zotrvania klienta v prirodzenom prostredí rozvojom terénnych            sociálnych služieb – jedna z hlavných priorít Národného programu rozvoja SS do roku 2013 (vyššie uvedené údaje nepotvrdzujú tento trend NPRSS) </a:t>
            </a:r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 smtClean="0"/>
              <a:t>Prepravná služba</a:t>
            </a:r>
            <a:endParaRPr lang="sk-SK" sz="2400" b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928662" y="2214554"/>
          <a:ext cx="6905650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8"/>
                <a:gridCol w="1214448"/>
                <a:gridCol w="1214446"/>
                <a:gridCol w="1214446"/>
                <a:gridCol w="1119172"/>
              </a:tblGrid>
              <a:tr h="571504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2008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2009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2010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2011</a:t>
                      </a:r>
                      <a:endParaRPr lang="sk-SK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Počet občanov, ktorým bola poskytnutá prepravná služba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1415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2730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3325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3207</a:t>
                      </a:r>
                      <a:endParaRPr lang="sk-SK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sk-SK" sz="1200" dirty="0" smtClean="0"/>
                        <a:t>Bežné výdavky v tis. €</a:t>
                      </a:r>
                      <a:endParaRPr lang="sk-S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59,4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73,5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160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200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857224" y="4071942"/>
            <a:ext cx="1968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sz="1100" dirty="0" smtClean="0"/>
              <a:t>Zdroj: Výkaz </a:t>
            </a:r>
            <a:r>
              <a:rPr lang="sk-SK" sz="1100" dirty="0" err="1" smtClean="0"/>
              <a:t>MPSVaR</a:t>
            </a:r>
            <a:r>
              <a:rPr lang="sk-SK" sz="1100" dirty="0" smtClean="0"/>
              <a:t> SR</a:t>
            </a:r>
            <a:endParaRPr lang="sk-SK" sz="1100" dirty="0"/>
          </a:p>
        </p:txBody>
      </p:sp>
      <p:sp>
        <p:nvSpPr>
          <p:cNvPr id="7" name="BlokTextu 6"/>
          <p:cNvSpPr txBox="1"/>
          <p:nvPr/>
        </p:nvSpPr>
        <p:spPr>
          <a:xfrm>
            <a:off x="857224" y="4643446"/>
            <a:ext cx="7143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dirty="0" smtClean="0"/>
              <a:t> Oproti Opatrovateľskej službe možno v prepravnej službe pozorovať nárast v roku 2011 o 126 % oproti roku 2008 a výdavky na prepravnú službu vzrástli o trojnásobok</a:t>
            </a:r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sk-SK" sz="2400" dirty="0" smtClean="0"/>
              <a:t>Počet ZSS pre dospelých a ich kapacita – zriaďovateľ obec k 31.12.2011</a:t>
            </a:r>
          </a:p>
          <a:p>
            <a:r>
              <a:rPr lang="sk-SK" sz="1100" dirty="0" smtClean="0"/>
              <a:t>Zdroj: ŠÚ SR</a:t>
            </a:r>
            <a:endParaRPr lang="sk-SK" sz="1100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827584" y="2348880"/>
          <a:ext cx="7056784" cy="3547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1944216"/>
                <a:gridCol w="1872208"/>
              </a:tblGrid>
              <a:tr h="57912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Počet  zariadení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Počet miest</a:t>
                      </a:r>
                      <a:endParaRPr lang="sk-SK" sz="1600" dirty="0"/>
                    </a:p>
                  </a:txBody>
                  <a:tcPr/>
                </a:tc>
              </a:tr>
              <a:tr h="35985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ZSS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245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9 720</a:t>
                      </a:r>
                      <a:endParaRPr lang="sk-SK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110 – </a:t>
                      </a:r>
                      <a:r>
                        <a:rPr lang="sk-SK" sz="1600" dirty="0" err="1" smtClean="0"/>
                        <a:t>ZpS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86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6 129/</a:t>
                      </a:r>
                      <a:r>
                        <a:rPr lang="sk-SK" sz="1050" dirty="0" smtClean="0"/>
                        <a:t>63,1%</a:t>
                      </a:r>
                      <a:endParaRPr lang="sk-SK" sz="1600" dirty="0"/>
                    </a:p>
                  </a:txBody>
                  <a:tcPr/>
                </a:tc>
              </a:tr>
              <a:tr h="413704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130 – DSS pre </a:t>
                      </a:r>
                      <a:r>
                        <a:rPr lang="sk-SK" sz="1600" dirty="0" err="1" smtClean="0"/>
                        <a:t>dosp</a:t>
                      </a:r>
                      <a:r>
                        <a:rPr lang="sk-SK" sz="1600" dirty="0" smtClean="0"/>
                        <a:t>. s TP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133</a:t>
                      </a:r>
                      <a:endParaRPr lang="sk-SK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140 – DSS s </a:t>
                      </a:r>
                      <a:r>
                        <a:rPr lang="sk-SK" sz="1600" dirty="0" err="1" smtClean="0"/>
                        <a:t>komb</a:t>
                      </a:r>
                      <a:r>
                        <a:rPr lang="sk-SK" sz="1600" dirty="0" smtClean="0"/>
                        <a:t>. post.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678</a:t>
                      </a:r>
                      <a:endParaRPr lang="sk-SK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160 – DSS s duš. </a:t>
                      </a:r>
                      <a:r>
                        <a:rPr lang="sk-SK" sz="1600" dirty="0" err="1" smtClean="0"/>
                        <a:t>poruch</a:t>
                      </a:r>
                      <a:r>
                        <a:rPr lang="sk-SK" sz="1600" dirty="0" smtClean="0"/>
                        <a:t>.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</a:t>
                      </a:r>
                      <a:endParaRPr lang="sk-SK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170 – Špeciálne zariadenie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33</a:t>
                      </a:r>
                      <a:endParaRPr lang="sk-SK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180 – Denný stacionár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5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97/1%</a:t>
                      </a:r>
                      <a:endParaRPr lang="sk-SK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sk-SK" sz="1600" dirty="0" err="1" smtClean="0"/>
                        <a:t>ZpS</a:t>
                      </a:r>
                      <a:r>
                        <a:rPr lang="sk-SK" sz="1600" dirty="0" smtClean="0"/>
                        <a:t> + DSS pre dospelých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123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7 076</a:t>
                      </a:r>
                      <a:endParaRPr lang="sk-SK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/>
          <a:lstStyle/>
          <a:p>
            <a:r>
              <a:rPr lang="sk-SK" sz="2400" dirty="0" smtClean="0"/>
              <a:t>Počet zariadení a ich kapacita – zriaďovateľ obec) k 31.12.2011</a:t>
            </a:r>
            <a:endParaRPr lang="sk-SK" sz="2400" dirty="0"/>
          </a:p>
        </p:txBody>
      </p:sp>
      <p:sp>
        <p:nvSpPr>
          <p:cNvPr id="4" name="BlokTextu 3"/>
          <p:cNvSpPr txBox="1"/>
          <p:nvPr/>
        </p:nvSpPr>
        <p:spPr>
          <a:xfrm>
            <a:off x="428596" y="1928802"/>
            <a:ext cx="285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1100" dirty="0" smtClean="0"/>
              <a:t>       Zdroj: ŠÚ SR (ZSS v SR, júl 2012)</a:t>
            </a:r>
            <a:endParaRPr lang="sk-SK" sz="1100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971600" y="2366887"/>
          <a:ext cx="6552728" cy="3582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874"/>
                <a:gridCol w="1954895"/>
                <a:gridCol w="2084959"/>
              </a:tblGrid>
              <a:tr h="519308">
                <a:tc>
                  <a:txBody>
                    <a:bodyPr/>
                    <a:lstStyle/>
                    <a:p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Počet zariadení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Počet miest</a:t>
                      </a:r>
                      <a:endParaRPr lang="sk-SK" sz="1400" dirty="0"/>
                    </a:p>
                  </a:txBody>
                  <a:tcPr/>
                </a:tc>
              </a:tr>
              <a:tr h="305475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310 – ZPB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20</a:t>
                      </a:r>
                      <a:endParaRPr lang="sk-SK" sz="1400" dirty="0"/>
                    </a:p>
                  </a:txBody>
                  <a:tcPr/>
                </a:tc>
              </a:tr>
              <a:tr h="305475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330 – ZNB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257</a:t>
                      </a:r>
                      <a:endParaRPr lang="sk-SK" sz="1400" dirty="0"/>
                    </a:p>
                  </a:txBody>
                  <a:tcPr/>
                </a:tc>
              </a:tr>
              <a:tr h="305475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510 – Útulky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16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337</a:t>
                      </a:r>
                      <a:endParaRPr lang="sk-SK" sz="1400" dirty="0"/>
                    </a:p>
                  </a:txBody>
                  <a:tcPr/>
                </a:tc>
              </a:tr>
              <a:tr h="519308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520 – Krízové strediská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10</a:t>
                      </a:r>
                      <a:endParaRPr lang="sk-SK" sz="1400" dirty="0"/>
                    </a:p>
                  </a:txBody>
                  <a:tcPr/>
                </a:tc>
              </a:tr>
              <a:tr h="61372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530 – Resocializačné strediská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16</a:t>
                      </a:r>
                      <a:endParaRPr lang="sk-SK" sz="1400" dirty="0"/>
                    </a:p>
                  </a:txBody>
                  <a:tcPr/>
                </a:tc>
              </a:tr>
              <a:tr h="305475"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550 – ZOS</a:t>
                      </a:r>
                      <a:endParaRPr lang="sk-S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67/27,3%</a:t>
                      </a:r>
                      <a:endParaRPr lang="sk-S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1 358/ </a:t>
                      </a:r>
                      <a:r>
                        <a:rPr lang="sk-SK" sz="1200" b="1" dirty="0" smtClean="0"/>
                        <a:t>14%</a:t>
                      </a:r>
                      <a:endParaRPr lang="sk-SK" sz="1200" b="1" dirty="0"/>
                    </a:p>
                  </a:txBody>
                  <a:tcPr/>
                </a:tc>
              </a:tr>
              <a:tr h="305475"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560 – Nocľaháreň</a:t>
                      </a:r>
                      <a:endParaRPr lang="sk-S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18</a:t>
                      </a:r>
                      <a:endParaRPr lang="sk-SK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b="1" dirty="0" smtClean="0"/>
                        <a:t>407</a:t>
                      </a:r>
                      <a:endParaRPr lang="sk-SK" sz="1400" b="1" dirty="0"/>
                    </a:p>
                  </a:txBody>
                  <a:tcPr/>
                </a:tc>
              </a:tr>
              <a:tr h="4026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570 – Domov na pol ceste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1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6</a:t>
                      </a:r>
                      <a:endParaRPr lang="sk-SK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Decentralizácia soc. služieb v SR od roku 2002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Zákon č. 416/2001 o prechode niektorých pôsobností z orgánov ŠS /štátnej správy/ na obce a VÚC (kraje v ČR)</a:t>
            </a:r>
          </a:p>
          <a:p>
            <a:r>
              <a:rPr lang="sk-SK" sz="2400" dirty="0" smtClean="0"/>
              <a:t>Pôsobnosť na úseku sociálnej pomoci prešla na miestnu samosprávu (obce) a samosprávne kraje /VÚC/</a:t>
            </a:r>
          </a:p>
          <a:p>
            <a:r>
              <a:rPr lang="sk-SK" sz="2400" dirty="0" smtClean="0"/>
              <a:t>Obec a samosprávny kraj zabezpečujú plnenie svojich originálnych kompetencií z vlastných rozpočtov</a:t>
            </a:r>
          </a:p>
          <a:p>
            <a:r>
              <a:rPr lang="sk-SK" sz="2400" dirty="0" smtClean="0"/>
              <a:t>Na prenesený výkon ŠS sa poskytujú finančné prostriedky zo ŠR</a:t>
            </a:r>
          </a:p>
          <a:p>
            <a:r>
              <a:rPr lang="sk-SK" sz="2400" dirty="0" smtClean="0"/>
              <a:t>Základnou úlohou bolo dosiahnuť zásadnú zmenu vzťahu medzi občanom - užívateľom služby a poskytovateľom služby.</a:t>
            </a:r>
          </a:p>
          <a:p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2400" dirty="0" smtClean="0"/>
              <a:t>Počet </a:t>
            </a:r>
            <a:r>
              <a:rPr lang="sk-SK" sz="2400" b="1" dirty="0" smtClean="0"/>
              <a:t>zariadení pre seniorov </a:t>
            </a:r>
            <a:r>
              <a:rPr lang="sk-SK" sz="2400" dirty="0" smtClean="0"/>
              <a:t>a počet miest v nich podľa zriaďovateľov k 31.12.2011</a:t>
            </a:r>
            <a:endParaRPr lang="sk-SK" sz="2400" dirty="0"/>
          </a:p>
        </p:txBody>
      </p:sp>
      <p:sp>
        <p:nvSpPr>
          <p:cNvPr id="5" name="BlokTextu 4"/>
          <p:cNvSpPr txBox="1"/>
          <p:nvPr/>
        </p:nvSpPr>
        <p:spPr>
          <a:xfrm>
            <a:off x="428596" y="2500306"/>
            <a:ext cx="28824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1100" dirty="0" smtClean="0"/>
              <a:t>          Zdroj: ŠÚ SR (ZSS v SR, júl 2012</a:t>
            </a:r>
            <a:endParaRPr lang="sk-SK" sz="1100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928664" y="3000372"/>
          <a:ext cx="62356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176"/>
                <a:gridCol w="1872208"/>
                <a:gridCol w="2160240"/>
              </a:tblGrid>
              <a:tr h="141787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 zariadení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 miest</a:t>
                      </a:r>
                      <a:endParaRPr lang="sk-SK" dirty="0"/>
                    </a:p>
                  </a:txBody>
                  <a:tcPr/>
                </a:tc>
              </a:tr>
              <a:tr h="141787">
                <a:tc>
                  <a:txBody>
                    <a:bodyPr/>
                    <a:lstStyle/>
                    <a:p>
                      <a:r>
                        <a:rPr lang="sk-SK" dirty="0" smtClean="0"/>
                        <a:t>Obec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86/</a:t>
                      </a:r>
                      <a:r>
                        <a:rPr lang="sk-SK" sz="1200" dirty="0" smtClean="0"/>
                        <a:t>35,4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6 129/</a:t>
                      </a:r>
                      <a:r>
                        <a:rPr lang="sk-SK" sz="1200" dirty="0" smtClean="0"/>
                        <a:t>51%</a:t>
                      </a:r>
                      <a:endParaRPr lang="sk-SK" dirty="0"/>
                    </a:p>
                  </a:txBody>
                  <a:tcPr/>
                </a:tc>
              </a:tr>
              <a:tr h="141787">
                <a:tc>
                  <a:txBody>
                    <a:bodyPr/>
                    <a:lstStyle/>
                    <a:p>
                      <a:r>
                        <a:rPr lang="sk-SK" dirty="0" smtClean="0"/>
                        <a:t>Cirkevné PO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28/</a:t>
                      </a:r>
                      <a:r>
                        <a:rPr lang="sk-SK" sz="1200" dirty="0" smtClean="0"/>
                        <a:t>11,5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677/</a:t>
                      </a:r>
                      <a:r>
                        <a:rPr lang="sk-SK" sz="1200" dirty="0" smtClean="0"/>
                        <a:t>5,6%</a:t>
                      </a:r>
                      <a:endParaRPr lang="sk-SK" dirty="0"/>
                    </a:p>
                  </a:txBody>
                  <a:tcPr/>
                </a:tc>
              </a:tr>
              <a:tr h="141787">
                <a:tc>
                  <a:txBody>
                    <a:bodyPr/>
                    <a:lstStyle/>
                    <a:p>
                      <a:r>
                        <a:rPr lang="sk-SK" dirty="0" smtClean="0"/>
                        <a:t>Ostatné PO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33/</a:t>
                      </a:r>
                      <a:r>
                        <a:rPr lang="sk-SK" sz="1200" dirty="0" smtClean="0"/>
                        <a:t>13,6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935/</a:t>
                      </a:r>
                      <a:r>
                        <a:rPr lang="sk-SK" sz="1200" dirty="0" smtClean="0"/>
                        <a:t>7,8%</a:t>
                      </a:r>
                      <a:endParaRPr lang="sk-SK" dirty="0"/>
                    </a:p>
                  </a:txBody>
                  <a:tcPr/>
                </a:tc>
              </a:tr>
              <a:tr h="141787">
                <a:tc>
                  <a:txBody>
                    <a:bodyPr/>
                    <a:lstStyle/>
                    <a:p>
                      <a:r>
                        <a:rPr lang="sk-SK" dirty="0" smtClean="0"/>
                        <a:t>FO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10/</a:t>
                      </a:r>
                      <a:r>
                        <a:rPr lang="sk-SK" sz="1200" dirty="0" smtClean="0"/>
                        <a:t>4,1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255/</a:t>
                      </a:r>
                      <a:r>
                        <a:rPr lang="sk-SK" sz="1200" dirty="0" smtClean="0"/>
                        <a:t>2,1%</a:t>
                      </a:r>
                      <a:endParaRPr lang="sk-SK" dirty="0"/>
                    </a:p>
                  </a:txBody>
                  <a:tcPr/>
                </a:tc>
              </a:tr>
              <a:tr h="141787">
                <a:tc>
                  <a:txBody>
                    <a:bodyPr/>
                    <a:lstStyle/>
                    <a:p>
                      <a:r>
                        <a:rPr lang="sk-SK" dirty="0" smtClean="0"/>
                        <a:t>SK (VÚC)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86/</a:t>
                      </a:r>
                      <a:r>
                        <a:rPr lang="sk-SK" sz="1200" dirty="0" smtClean="0"/>
                        <a:t>35,4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4 003/</a:t>
                      </a:r>
                      <a:r>
                        <a:rPr lang="sk-SK" sz="1200" dirty="0" smtClean="0"/>
                        <a:t>33,4%</a:t>
                      </a:r>
                      <a:endParaRPr lang="sk-SK" dirty="0"/>
                    </a:p>
                  </a:txBody>
                  <a:tcPr/>
                </a:tc>
              </a:tr>
              <a:tr h="141787">
                <a:tc>
                  <a:txBody>
                    <a:bodyPr/>
                    <a:lstStyle/>
                    <a:p>
                      <a:r>
                        <a:rPr lang="sk-SK" dirty="0" smtClean="0"/>
                        <a:t>Spolu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243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11 999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768865"/>
          </a:xfrm>
        </p:spPr>
        <p:txBody>
          <a:bodyPr/>
          <a:lstStyle/>
          <a:p>
            <a:r>
              <a:rPr lang="sk-SK" sz="2400" dirty="0" smtClean="0"/>
              <a:t>Počet </a:t>
            </a:r>
            <a:r>
              <a:rPr lang="sk-SK" sz="2400" b="1" dirty="0" smtClean="0"/>
              <a:t>zariadení opatrovateľskej služby </a:t>
            </a:r>
            <a:r>
              <a:rPr lang="sk-SK" sz="2400" dirty="0" smtClean="0"/>
              <a:t>a počet miest  v nich podľa zriaďovateľov k 31.12.2011</a:t>
            </a:r>
            <a:endParaRPr lang="sk-SK" sz="2400" dirty="0"/>
          </a:p>
        </p:txBody>
      </p:sp>
      <p:sp>
        <p:nvSpPr>
          <p:cNvPr id="4" name="BlokTextu 3"/>
          <p:cNvSpPr txBox="1"/>
          <p:nvPr/>
        </p:nvSpPr>
        <p:spPr>
          <a:xfrm>
            <a:off x="500034" y="2143116"/>
            <a:ext cx="2795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  </a:t>
            </a:r>
            <a:r>
              <a:rPr lang="sk-SK" sz="1100" dirty="0" smtClean="0"/>
              <a:t>Zdroj: ŠÚ SR (ZSS v SR, júl 2012</a:t>
            </a:r>
            <a:endParaRPr lang="sk-SK" sz="1100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785787" y="2564904"/>
          <a:ext cx="6525720" cy="3320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005"/>
                <a:gridCol w="2235451"/>
                <a:gridCol w="2376264"/>
              </a:tblGrid>
              <a:tr h="50405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 zariadení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 miest</a:t>
                      </a:r>
                      <a:endParaRPr lang="sk-SK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sk-SK" dirty="0" smtClean="0"/>
                        <a:t>Obec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67/75,3%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1 358/76,6</a:t>
                      </a:r>
                      <a:endParaRPr lang="sk-SK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sk-SK" dirty="0" smtClean="0"/>
                        <a:t>Cirkevné PO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2/2,2%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36/2%</a:t>
                      </a:r>
                      <a:endParaRPr lang="sk-SK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sk-SK" dirty="0" smtClean="0"/>
                        <a:t>Ostatné</a:t>
                      </a:r>
                      <a:r>
                        <a:rPr lang="sk-SK" baseline="0" dirty="0" smtClean="0"/>
                        <a:t> PO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15/16,9%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203/11,5%</a:t>
                      </a:r>
                      <a:endParaRPr lang="sk-SK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sk-SK" dirty="0" smtClean="0"/>
                        <a:t>FO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3/3,4%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25/1,4%</a:t>
                      </a:r>
                      <a:endParaRPr lang="sk-SK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sk-SK" dirty="0" smtClean="0"/>
                        <a:t>SK (VÚC)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2/2,25%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61/3,4%</a:t>
                      </a:r>
                      <a:endParaRPr lang="sk-SK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sk-SK" dirty="0" smtClean="0"/>
                        <a:t>Spolu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1 772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Originálne kompetencie miestnej samosprávy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Počet obyvateľov v ZPS a ZOS a z toho dlhodobo chorých k 31.12.2011</a:t>
            </a:r>
          </a:p>
          <a:p>
            <a:r>
              <a:rPr lang="sk-SK" sz="1100" dirty="0" smtClean="0"/>
              <a:t>  Zdroj: ŠÚ SR (ZSS v SR, júl 2012</a:t>
            </a:r>
          </a:p>
          <a:p>
            <a:pPr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785786" y="2937843"/>
          <a:ext cx="7786743" cy="249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089"/>
                <a:gridCol w="2162984"/>
                <a:gridCol w="2162984"/>
                <a:gridCol w="1946686"/>
              </a:tblGrid>
              <a:tr h="780928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Počet obyvateľov k 31.12.2011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 toho dlhodobo chorých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% dlhodobo chorých</a:t>
                      </a:r>
                      <a:endParaRPr lang="sk-SK" dirty="0"/>
                    </a:p>
                  </a:txBody>
                  <a:tcPr/>
                </a:tc>
              </a:tr>
              <a:tr h="570164">
                <a:tc>
                  <a:txBody>
                    <a:bodyPr/>
                    <a:lstStyle/>
                    <a:p>
                      <a:r>
                        <a:rPr lang="sk-SK" dirty="0" smtClean="0"/>
                        <a:t>ZPS celkom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12 380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6 431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51,95%</a:t>
                      </a:r>
                      <a:endParaRPr lang="sk-SK" dirty="0"/>
                    </a:p>
                  </a:txBody>
                  <a:tcPr/>
                </a:tc>
              </a:tr>
              <a:tr h="570164">
                <a:tc>
                  <a:txBody>
                    <a:bodyPr/>
                    <a:lstStyle/>
                    <a:p>
                      <a:r>
                        <a:rPr lang="sk-SK" dirty="0" smtClean="0"/>
                        <a:t>ZOS celkom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1 532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1 097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71,6%</a:t>
                      </a:r>
                      <a:endParaRPr lang="sk-SK" dirty="0"/>
                    </a:p>
                  </a:txBody>
                  <a:tcPr/>
                </a:tc>
              </a:tr>
              <a:tr h="570164">
                <a:tc>
                  <a:txBody>
                    <a:bodyPr/>
                    <a:lstStyle/>
                    <a:p>
                      <a:r>
                        <a:rPr lang="sk-SK" dirty="0" smtClean="0"/>
                        <a:t>ZPS - obec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5 763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3 135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54,4%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/>
              <a:t>Financovanie SS na miestnej úrovni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/>
              <a:t>Finančný príspevok zo ŠR</a:t>
            </a:r>
          </a:p>
          <a:p>
            <a:r>
              <a:rPr lang="sk-SK" sz="2800" dirty="0" smtClean="0"/>
              <a:t>Z úhrad za sociálne služby od prijímateľa sociálnej služby</a:t>
            </a:r>
          </a:p>
          <a:p>
            <a:r>
              <a:rPr lang="sk-SK" sz="2800" dirty="0" smtClean="0"/>
              <a:t>Z rozpočtu mesta (zriaďovateľa alebo poskytovateľa)</a:t>
            </a:r>
          </a:p>
          <a:p>
            <a:r>
              <a:rPr lang="sk-SK" sz="2800" dirty="0" smtClean="0"/>
              <a:t>Z darovacej zmluvy</a:t>
            </a:r>
          </a:p>
          <a:p>
            <a:r>
              <a:rPr lang="sk-SK" sz="2800" dirty="0" smtClean="0"/>
              <a:t>Z výsledku hospodárenia z vedľajšej činnosti, ktorú vykonávajú zariadenia</a:t>
            </a:r>
          </a:p>
          <a:p>
            <a:r>
              <a:rPr lang="sk-SK" sz="2800" dirty="0" smtClean="0"/>
              <a:t>Z iných zdrojov</a:t>
            </a:r>
            <a:endParaRPr lang="sk-SK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/>
              <a:t>Financovanie SS na miestnej úrovni</a:t>
            </a:r>
            <a:endParaRPr lang="sk-SK" sz="32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75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354"/>
                <a:gridCol w="2586046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Výdavky a zamestnanci ZSS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Obec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ZPS</a:t>
                      </a:r>
                      <a:endParaRPr lang="sk-SK" dirty="0"/>
                    </a:p>
                  </a:txBody>
                  <a:tcPr/>
                </a:tc>
              </a:tr>
              <a:tr h="474340">
                <a:tc>
                  <a:txBody>
                    <a:bodyPr/>
                    <a:lstStyle/>
                    <a:p>
                      <a:r>
                        <a:rPr lang="sk-SK" dirty="0" smtClean="0"/>
                        <a:t>Celkom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67 326 708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46 421 099</a:t>
                      </a:r>
                      <a:endParaRPr lang="sk-SK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sk-SK" dirty="0" smtClean="0"/>
                        <a:t>Z toho: bežné výdavky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25 703 312/ 38,2%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18 561 471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             mzdové náklady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27 529 469/ 40,9%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18 656 035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             povinné soc. </a:t>
                      </a:r>
                      <a:r>
                        <a:rPr lang="sk-SK" dirty="0" err="1" smtClean="0"/>
                        <a:t>poist</a:t>
                      </a:r>
                      <a:r>
                        <a:rPr lang="sk-SK" dirty="0" smtClean="0"/>
                        <a:t>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9 432 862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6 420 673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                 obstaranie dlhodobého hmotného a nehmotného majetku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4 041 213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2 378 273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                 výdavky na zdravotnú starostlivosť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30 385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8 610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Ø Evidovaný počet zamestnancov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4 087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2 717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sk-SK" sz="2000" b="1" dirty="0" smtClean="0"/>
              <a:t>Výška finančného príspevku na financovanie sociálnej služby</a:t>
            </a:r>
            <a:endParaRPr lang="sk-SK" sz="2000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67544" y="1067892"/>
          <a:ext cx="8352928" cy="5457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3805"/>
                <a:gridCol w="2542196"/>
                <a:gridCol w="2396927"/>
              </a:tblGrid>
              <a:tr h="940940">
                <a:tc>
                  <a:txBody>
                    <a:bodyPr/>
                    <a:lstStyle/>
                    <a:p>
                      <a:r>
                        <a:rPr lang="sk-SK" dirty="0" smtClean="0"/>
                        <a:t>Druh sociálnej služby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Výška FP na 1 miesto/ na mesiac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Výška FP na 1 miesto/ na rozpočtový rok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Nocľaháreň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120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1 440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Útulok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120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1 440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Domov</a:t>
                      </a:r>
                      <a:r>
                        <a:rPr lang="sk-SK" sz="1400" baseline="0" dirty="0" smtClean="0"/>
                        <a:t> na pol ceste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150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1 800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Zariadenie núdzového bývania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150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1 800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Zariadenie dočasnej starostlivosti</a:t>
                      </a:r>
                      <a:r>
                        <a:rPr lang="sk-SK" sz="1400" baseline="0" dirty="0" smtClean="0"/>
                        <a:t> o deti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180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2 160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Zariadenie podporovaného bývania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200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2 400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Zariadenie pre seniorov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320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3 840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Zariadenie opatrovateľskej služby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320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3 840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Rehabilitačné stredisko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184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2 208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Domov sociálnych služieb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330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3 960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Špecializované zariadenie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330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3 960 eur</a:t>
                      </a:r>
                      <a:endParaRPr lang="sk-SK" dirty="0"/>
                    </a:p>
                  </a:txBody>
                  <a:tcPr/>
                </a:tc>
              </a:tr>
              <a:tr h="376376">
                <a:tc>
                  <a:txBody>
                    <a:bodyPr/>
                    <a:lstStyle/>
                    <a:p>
                      <a:r>
                        <a:rPr lang="sk-SK" sz="1400" dirty="0" smtClean="0"/>
                        <a:t>Denný stacionár</a:t>
                      </a:r>
                      <a:endParaRPr lang="sk-S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184 eur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2 208 eur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 smtClean="0"/>
              <a:t>Financovanie Domova dôchodcov za roky 2011 a 2012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Príjmy zariadenia za roky 2011 a 2012 v Eurách</a:t>
            </a:r>
          </a:p>
          <a:p>
            <a:pPr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785787" y="2492897"/>
          <a:ext cx="7602637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112"/>
                <a:gridCol w="1827943"/>
                <a:gridCol w="1546720"/>
                <a:gridCol w="1585862"/>
              </a:tblGrid>
              <a:tr h="1107648">
                <a:tc>
                  <a:txBody>
                    <a:bodyPr/>
                    <a:lstStyle/>
                    <a:p>
                      <a:r>
                        <a:rPr lang="sk-SK" dirty="0" smtClean="0"/>
                        <a:t>Zdroje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Rok 2011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Rok 2012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 Rozdiel</a:t>
                      </a:r>
                      <a:endParaRPr lang="sk-SK" dirty="0"/>
                    </a:p>
                  </a:txBody>
                  <a:tcPr/>
                </a:tc>
              </a:tr>
              <a:tr h="515176">
                <a:tc>
                  <a:txBody>
                    <a:bodyPr/>
                    <a:lstStyle/>
                    <a:p>
                      <a:r>
                        <a:rPr lang="sk-SK" dirty="0" smtClean="0"/>
                        <a:t>Štátna dotácia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1 360 707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940 873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- 419 834</a:t>
                      </a:r>
                      <a:endParaRPr lang="sk-SK" dirty="0"/>
                    </a:p>
                  </a:txBody>
                  <a:tcPr/>
                </a:tc>
              </a:tr>
              <a:tr h="515176">
                <a:tc>
                  <a:txBody>
                    <a:bodyPr/>
                    <a:lstStyle/>
                    <a:p>
                      <a:r>
                        <a:rPr lang="sk-SK" dirty="0" smtClean="0"/>
                        <a:t>Dotácia zriaďovateľa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     87 630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289 969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+ 202 339</a:t>
                      </a:r>
                      <a:endParaRPr lang="sk-SK" dirty="0"/>
                    </a:p>
                  </a:txBody>
                  <a:tcPr/>
                </a:tc>
              </a:tr>
              <a:tr h="515176">
                <a:tc>
                  <a:txBody>
                    <a:bodyPr/>
                    <a:lstStyle/>
                    <a:p>
                      <a:r>
                        <a:rPr lang="sk-SK" dirty="0" smtClean="0"/>
                        <a:t>Vlastné príjmy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    655 202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727 397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+  72 195</a:t>
                      </a:r>
                      <a:endParaRPr lang="sk-SK" dirty="0"/>
                    </a:p>
                  </a:txBody>
                  <a:tcPr/>
                </a:tc>
              </a:tr>
              <a:tr h="515176">
                <a:tc>
                  <a:txBody>
                    <a:bodyPr/>
                    <a:lstStyle/>
                    <a:p>
                      <a:r>
                        <a:rPr lang="sk-SK" dirty="0" smtClean="0"/>
                        <a:t>Celkom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2 103 539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1 958 239 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- 145 300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/>
              <a:t>Problémy pri poskytovaní  SS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b="1" dirty="0" smtClean="0"/>
              <a:t>Nesystémové financovanie –približne 2/3 nákladov na nové kompetencie obcí, miest a regiónov boli pokrývané z mimoriadnych štátnych dotácií. Len 1/3 výdavkov bola financovaná z rozpočtov miest a obcí –finančné problémy obcí boli príčinou zníženej dostupnosti SS</a:t>
            </a:r>
          </a:p>
          <a:p>
            <a:r>
              <a:rPr lang="sk-SK" sz="2000" b="1" dirty="0" smtClean="0"/>
              <a:t>Nízka </a:t>
            </a:r>
            <a:r>
              <a:rPr lang="sk-SK" sz="2000" b="1" dirty="0" err="1" smtClean="0"/>
              <a:t>zapojenosť</a:t>
            </a:r>
            <a:r>
              <a:rPr lang="sk-SK" sz="2000" b="1" dirty="0" smtClean="0"/>
              <a:t> orgánov miestnej samosprávy do poskytovania SS–k decembru 2010 počet obcí a miest registrovaných ako poskytovatelia SS tvoril necelú ¼ -problémy mali obce nielen finančné, ale aj personálne</a:t>
            </a:r>
          </a:p>
          <a:p>
            <a:r>
              <a:rPr lang="sk-SK" sz="2000" b="1" dirty="0" smtClean="0"/>
              <a:t>(Ne)pripravenosť miestnej a regionálnej samosprávy –obce a mestá nakupovali SS pre svojich obyvateľov v inom meste, obci alebo VÚC</a:t>
            </a:r>
          </a:p>
          <a:p>
            <a:endParaRPr lang="sk-SK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/>
              <a:t>Problémy pri poskytovaní  SS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b="1" dirty="0" smtClean="0"/>
              <a:t>Dominancia sociálnych služieb dlhodobej starostlivosti – počty žiadostí, zariadení, objem  finančných prostriedkov,... –70 % ukazovateľov pripadá na oblasť dlhodobej starostlivosti o osoby odkázané na pomoc –staršie osoby a osoby so zdravotným postihnutím</a:t>
            </a:r>
          </a:p>
          <a:p>
            <a:r>
              <a:rPr lang="sk-SK" sz="2000" dirty="0" smtClean="0"/>
              <a:t>Mnohé problémy v rámci výkonu kompetencií obcí a miest nevznikajú len z titulu nedostatku finančných prostriedkov a ich </a:t>
            </a:r>
            <a:r>
              <a:rPr lang="sk-SK" sz="2000" b="1" dirty="0" smtClean="0"/>
              <a:t>nízkej flexibilnosti, ale vyplývajú aj zo značne diferencovanej ekonomickej bázy, rozdielnej vybavenosti, sociálnej infraštruktúry a </a:t>
            </a:r>
            <a:r>
              <a:rPr lang="sk-SK" sz="2000" b="1" dirty="0" err="1" smtClean="0"/>
              <a:t>sociodemografickej</a:t>
            </a:r>
            <a:r>
              <a:rPr lang="sk-SK" sz="2000" b="1" dirty="0" smtClean="0"/>
              <a:t> kvality obyvateľstva. Nedostatočná veľkosť obcí spojená s nízkym počtom obyvateľov závažným spôsobom ohrozuje efektívnosť a racionálnosť poskytovania sociálnych služieb a tým vynakladania miestnych verejných výdavkov.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/>
              <a:t>Odporúčania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Zásadnou podmienkou úspešnosti reformy verejnej správy a tým aj reformy sociálnych služieb bolo a je </a:t>
            </a:r>
            <a:r>
              <a:rPr lang="sk-SK" sz="2400" b="1" dirty="0" smtClean="0"/>
              <a:t>jednoznačné vymedzenie zodpovednosti jednotlivých stupňov </a:t>
            </a:r>
            <a:r>
              <a:rPr lang="sk-SK" sz="2400" b="1" dirty="0" err="1" smtClean="0"/>
              <a:t>samosprávyza</a:t>
            </a:r>
            <a:r>
              <a:rPr lang="sk-SK" sz="2400" b="1" dirty="0" smtClean="0"/>
              <a:t> konkrétne „balíky“ služieb pre špecifické skupiny sociálne odkázaných obyvateľov miest a obcí</a:t>
            </a:r>
          </a:p>
          <a:p>
            <a:r>
              <a:rPr lang="sk-SK" sz="2400" dirty="0" smtClean="0"/>
              <a:t>Obce by mali pristupovať k ich </a:t>
            </a:r>
            <a:r>
              <a:rPr lang="sk-SK" sz="2400" b="1" dirty="0" smtClean="0"/>
              <a:t>efektívnemu zlúčeniu. Spolupráca obcí by mala priniesť celkové zníženie nákladov, ako aj vyššiu špecializáciu pracovníkov pre určité činnosti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Poskytovanie sociálnych služieb v ZSS</a:t>
            </a:r>
            <a:endParaRPr lang="sk-SK" sz="28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28596" y="1571614"/>
          <a:ext cx="8258204" cy="373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3829048"/>
              </a:tblGrid>
              <a:tr h="37509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obyvateľov SR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5 397 036</a:t>
                      </a:r>
                      <a:endParaRPr lang="sk-SK" dirty="0"/>
                    </a:p>
                  </a:txBody>
                  <a:tcPr/>
                </a:tc>
              </a:tr>
              <a:tr h="647416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dôchodcov v SR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1 293 710</a:t>
                      </a:r>
                      <a:endParaRPr lang="sk-SK" dirty="0"/>
                    </a:p>
                  </a:txBody>
                  <a:tcPr/>
                </a:tc>
              </a:tr>
              <a:tr h="620566">
                <a:tc>
                  <a:txBody>
                    <a:bodyPr/>
                    <a:lstStyle/>
                    <a:p>
                      <a:r>
                        <a:rPr lang="sk-SK" dirty="0" smtClean="0"/>
                        <a:t>% podiel dôchodcov na počte obyvateľov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24%</a:t>
                      </a:r>
                      <a:endParaRPr lang="sk-SK" dirty="0"/>
                    </a:p>
                  </a:txBody>
                  <a:tcPr/>
                </a:tc>
              </a:tr>
              <a:tr h="37509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obyvateľov</a:t>
                      </a:r>
                      <a:r>
                        <a:rPr lang="sk-SK" baseline="0" dirty="0" smtClean="0"/>
                        <a:t> v zariadeniach sociálnych služieb (ZSS)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44 284</a:t>
                      </a:r>
                      <a:endParaRPr lang="sk-SK" dirty="0"/>
                    </a:p>
                  </a:txBody>
                  <a:tcPr/>
                </a:tc>
              </a:tr>
              <a:tr h="375090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dôchodcov v zariadeniach sociálnych služieb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22 505</a:t>
                      </a:r>
                      <a:endParaRPr lang="sk-SK" dirty="0"/>
                    </a:p>
                  </a:txBody>
                  <a:tcPr/>
                </a:tc>
              </a:tr>
              <a:tr h="375090">
                <a:tc>
                  <a:txBody>
                    <a:bodyPr/>
                    <a:lstStyle/>
                    <a:p>
                      <a:r>
                        <a:rPr lang="sk-SK" dirty="0" smtClean="0"/>
                        <a:t>Podiel dôchodcov v % v ZSS na počet obyvateľov v ZSS</a:t>
                      </a:r>
                    </a:p>
                    <a:p>
                      <a:r>
                        <a:rPr lang="sk-SK" sz="1100" dirty="0" smtClean="0"/>
                        <a:t>Zdroj: ŠÚ SR (ZSS v SR júl 2012)</a:t>
                      </a:r>
                      <a:endParaRPr lang="sk-S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50,82%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/>
              <a:t>Odporúčania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Pri poskytovaní finančných prostriedkov v oblasti sociálnych služieb by mali byť uplatňované nasledovné princípy :</a:t>
            </a:r>
          </a:p>
          <a:p>
            <a:r>
              <a:rPr lang="sk-SK" sz="2400" dirty="0" smtClean="0"/>
              <a:t>Rovnaké podmienky pre všetkých poskytovateľov sociálnych služieb</a:t>
            </a:r>
          </a:p>
          <a:p>
            <a:r>
              <a:rPr lang="sk-SK" sz="2400" dirty="0" smtClean="0"/>
              <a:t>Rovnaká dostupnosť pre všetkých prijímateľov sociálnych služieb</a:t>
            </a:r>
          </a:p>
          <a:p>
            <a:r>
              <a:rPr lang="sk-SK" sz="2400" dirty="0" smtClean="0"/>
              <a:t>Efektívne (účelné) vynakladanie verejných prostriedkov</a:t>
            </a:r>
          </a:p>
          <a:p>
            <a:r>
              <a:rPr lang="sk-SK" sz="2400" dirty="0" smtClean="0"/>
              <a:t>Primárny dôraz na kvalitu poskytovaných služieb</a:t>
            </a:r>
          </a:p>
          <a:p>
            <a:r>
              <a:rPr lang="sk-SK" sz="2400" dirty="0" smtClean="0"/>
              <a:t>Transparentný systém financovania</a:t>
            </a:r>
          </a:p>
          <a:p>
            <a:r>
              <a:rPr lang="sk-SK" sz="2400" dirty="0" smtClean="0"/>
              <a:t>Stabilný systém financovania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sk-SK" sz="2800" b="1" dirty="0" smtClean="0"/>
              <a:t>Poskytovanie sociálnych služieb v ZSS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txBody>
          <a:bodyPr/>
          <a:lstStyle/>
          <a:p>
            <a:r>
              <a:rPr lang="sk-SK" sz="1800" dirty="0" smtClean="0"/>
              <a:t>Počet zariadení a počet miest v ZSS v SR v roku 2011</a:t>
            </a:r>
            <a:endParaRPr lang="sk-SK" sz="1800" dirty="0"/>
          </a:p>
        </p:txBody>
      </p:sp>
      <p:sp>
        <p:nvSpPr>
          <p:cNvPr id="6" name="BlokTextu 5"/>
          <p:cNvSpPr txBox="1"/>
          <p:nvPr/>
        </p:nvSpPr>
        <p:spPr>
          <a:xfrm>
            <a:off x="571472" y="1285860"/>
            <a:ext cx="40716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1100" dirty="0" smtClean="0"/>
              <a:t>        Zdroj: ŠÚ SR (ZSS v SR júl 2012</a:t>
            </a:r>
            <a:endParaRPr lang="sk-SK" sz="1100" dirty="0"/>
          </a:p>
        </p:txBody>
      </p:sp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857223" y="1785926"/>
          <a:ext cx="6786611" cy="345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259"/>
                <a:gridCol w="2254259"/>
                <a:gridCol w="2278093"/>
              </a:tblGrid>
              <a:tr h="479655">
                <a:tc>
                  <a:txBody>
                    <a:bodyPr/>
                    <a:lstStyle/>
                    <a:p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Počet zariadení SS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Počet miest v ZSS</a:t>
                      </a:r>
                      <a:endParaRPr lang="sk-SK" sz="1600" dirty="0"/>
                    </a:p>
                  </a:txBody>
                  <a:tcPr/>
                </a:tc>
              </a:tr>
              <a:tr h="479655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Samosprávne kraje (VÚC)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425/37,4%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20 935/46,2%</a:t>
                      </a:r>
                      <a:endParaRPr lang="sk-SK" sz="1600" dirty="0"/>
                    </a:p>
                  </a:txBody>
                  <a:tcPr/>
                </a:tc>
              </a:tr>
              <a:tr h="479655">
                <a:tc>
                  <a:txBody>
                    <a:bodyPr/>
                    <a:lstStyle/>
                    <a:p>
                      <a:r>
                        <a:rPr lang="sk-SK" sz="1600" dirty="0" err="1" smtClean="0"/>
                        <a:t>ÚPSVaR</a:t>
                      </a:r>
                      <a:r>
                        <a:rPr lang="sk-SK" sz="1600" dirty="0" smtClean="0"/>
                        <a:t> SR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70/6,2%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4 086/9,01%</a:t>
                      </a:r>
                      <a:endParaRPr lang="sk-SK" sz="1600" dirty="0"/>
                    </a:p>
                  </a:txBody>
                  <a:tcPr/>
                </a:tc>
              </a:tr>
              <a:tr h="479655">
                <a:tc>
                  <a:txBody>
                    <a:bodyPr/>
                    <a:lstStyle/>
                    <a:p>
                      <a:r>
                        <a:rPr lang="sk-SK" sz="1600" b="1" dirty="0" smtClean="0"/>
                        <a:t>Obce</a:t>
                      </a:r>
                      <a:endParaRPr lang="sk-S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1" dirty="0" smtClean="0"/>
                        <a:t>245/21,6%</a:t>
                      </a:r>
                      <a:endParaRPr lang="sk-S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b="1" dirty="0" smtClean="0"/>
                        <a:t>9 720/21,4%</a:t>
                      </a:r>
                      <a:endParaRPr lang="sk-SK" sz="1600" b="1" dirty="0"/>
                    </a:p>
                  </a:txBody>
                  <a:tcPr/>
                </a:tc>
              </a:tr>
              <a:tr h="479655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Cirkevné PO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107/9,4%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2 883/6,4%</a:t>
                      </a:r>
                      <a:endParaRPr lang="sk-SK" sz="1600" dirty="0"/>
                    </a:p>
                  </a:txBody>
                  <a:tcPr/>
                </a:tc>
              </a:tr>
              <a:tr h="479655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Ostatné</a:t>
                      </a:r>
                      <a:r>
                        <a:rPr lang="sk-SK" sz="1600" baseline="0" dirty="0" smtClean="0"/>
                        <a:t> PO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245/21,6%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6 333/14%</a:t>
                      </a:r>
                      <a:endParaRPr lang="sk-SK" sz="1600" dirty="0"/>
                    </a:p>
                  </a:txBody>
                  <a:tcPr/>
                </a:tc>
              </a:tr>
              <a:tr h="479655"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Fyzické osoby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43/3,8%</a:t>
                      </a:r>
                      <a:endParaRPr lang="sk-S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600" dirty="0" smtClean="0"/>
                        <a:t>1 370/3,0%</a:t>
                      </a:r>
                      <a:endParaRPr lang="sk-SK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/>
              <a:t>Poskytovanie sociálnych služieb v ZSS</a:t>
            </a:r>
            <a:r>
              <a:rPr lang="sk-SK" b="1" dirty="0" smtClean="0"/>
              <a:t/>
            </a:r>
            <a:br>
              <a:rPr lang="sk-SK" b="1" dirty="0" smtClean="0"/>
            </a:br>
            <a:endParaRPr lang="sk-SK" dirty="0"/>
          </a:p>
        </p:txBody>
      </p:sp>
      <p:pic>
        <p:nvPicPr>
          <p:cNvPr id="1026" name="Picture 2" descr="C:\Documents and Settings\Mikolajova\Desktop\gr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52736"/>
            <a:ext cx="6768752" cy="4762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/>
              <a:t>Financovanie sociálnych služieb v ZSS</a:t>
            </a:r>
            <a:endParaRPr lang="sk-SK" sz="3200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Výdavky v %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Príjmy v %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SK (VÚC)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46,7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46,8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Obec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19,1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19,4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Cirkevné PO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5,5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5,4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Ostatné PO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11,4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11,0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FO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3,1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3,1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ÚPSVaR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14,2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14,3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/>
              <a:t>Financovanie sociálnych služieb v ZSS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1026" name="Picture 2" descr="C:\Documents and Settings\pastiran\Desktop\gra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052735"/>
            <a:ext cx="6768753" cy="4824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/>
              <a:t>Financovanie sociálnych služieb v ZSS  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Dotácia zo ŠR            84,1 mil. €</a:t>
            </a:r>
          </a:p>
          <a:p>
            <a:r>
              <a:rPr lang="sk-SK" sz="2000" dirty="0" smtClean="0"/>
              <a:t>Samosprávne kraje  106,5 mil. €</a:t>
            </a:r>
          </a:p>
          <a:p>
            <a:r>
              <a:rPr lang="sk-SK" sz="2000" dirty="0" smtClean="0"/>
              <a:t>Obce                          17,3 mil. €</a:t>
            </a:r>
          </a:p>
          <a:p>
            <a:r>
              <a:rPr lang="sk-SK" sz="2000" dirty="0" smtClean="0"/>
              <a:t>Zriaďovatelia              35,2 mil. € </a:t>
            </a:r>
          </a:p>
          <a:p>
            <a:r>
              <a:rPr lang="sk-SK" sz="2000" dirty="0" smtClean="0"/>
              <a:t>Iné                              17,7 mil. €</a:t>
            </a:r>
          </a:p>
          <a:p>
            <a:r>
              <a:rPr lang="sk-SK" sz="2000" dirty="0" smtClean="0"/>
              <a:t>Príjmy za služby         89,7 mil. €   </a:t>
            </a:r>
          </a:p>
          <a:p>
            <a:r>
              <a:rPr lang="sk-SK" sz="2000" dirty="0" smtClean="0"/>
              <a:t>Spolu príjmy             350,5 mil. €</a:t>
            </a:r>
            <a:endParaRPr lang="sk-SK" sz="2000" dirty="0"/>
          </a:p>
        </p:txBody>
      </p:sp>
      <p:graphicFrame>
        <p:nvGraphicFramePr>
          <p:cNvPr id="6" name="Graf 5"/>
          <p:cNvGraphicFramePr/>
          <p:nvPr/>
        </p:nvGraphicFramePr>
        <p:xfrm>
          <a:off x="4716016" y="1700808"/>
          <a:ext cx="410445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/>
              <a:t>Financovanie sociálnych služieb v ZSS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Tovary a služby  124,3 mil. €</a:t>
            </a:r>
          </a:p>
          <a:p>
            <a:r>
              <a:rPr lang="sk-SK" sz="2000" dirty="0" smtClean="0"/>
              <a:t>Mzdy                   155,4 mil. €</a:t>
            </a:r>
          </a:p>
          <a:p>
            <a:r>
              <a:rPr lang="sk-SK" sz="2000" dirty="0" smtClean="0"/>
              <a:t>Soc. poistenie       53,1 mil. €</a:t>
            </a:r>
          </a:p>
          <a:p>
            <a:r>
              <a:rPr lang="sk-SK" sz="2000" dirty="0" smtClean="0"/>
              <a:t>Investície              12,8 mil. € </a:t>
            </a:r>
          </a:p>
          <a:p>
            <a:r>
              <a:rPr lang="sk-SK" sz="2000" dirty="0" err="1" smtClean="0"/>
              <a:t>Zdrav.starostlivosť</a:t>
            </a:r>
            <a:r>
              <a:rPr lang="sk-SK" sz="2000" dirty="0" smtClean="0"/>
              <a:t>  0,5 mil. €</a:t>
            </a:r>
          </a:p>
          <a:p>
            <a:r>
              <a:rPr lang="sk-SK" sz="2000" dirty="0" smtClean="0"/>
              <a:t>Iné                          5,8 mil. € </a:t>
            </a:r>
          </a:p>
          <a:p>
            <a:r>
              <a:rPr lang="sk-SK" sz="2000" dirty="0" smtClean="0"/>
              <a:t>Spolu výdavky    351,9 mil. €</a:t>
            </a:r>
            <a:endParaRPr lang="sk-SK" sz="2000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355976" y="1628800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1895</Words>
  <Application>Microsoft Office PowerPoint</Application>
  <PresentationFormat>Prezentácia na obrazovke (4:3)</PresentationFormat>
  <Paragraphs>415</Paragraphs>
  <Slides>30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1" baseType="lpstr">
      <vt:lpstr>Výchozí návrh</vt:lpstr>
      <vt:lpstr>Miestna samospráva a poskytovatelia sociálnych služieb v SR </vt:lpstr>
      <vt:lpstr>Decentralizácia soc. služieb v SR od roku 2002</vt:lpstr>
      <vt:lpstr>Poskytovanie sociálnych služieb v ZSS</vt:lpstr>
      <vt:lpstr>Poskytovanie sociálnych služieb v ZSS</vt:lpstr>
      <vt:lpstr>Poskytovanie sociálnych služieb v ZSS </vt:lpstr>
      <vt:lpstr>Financovanie sociálnych služieb v ZSS</vt:lpstr>
      <vt:lpstr>Financovanie sociálnych služieb v ZSS </vt:lpstr>
      <vt:lpstr>Financovanie sociálnych služieb v ZSS  </vt:lpstr>
      <vt:lpstr>Financovanie sociálnych služieb v ZSS</vt:lpstr>
      <vt:lpstr>Zákon č.448/2008 Z.z. o sociálnych službách</vt:lpstr>
      <vt:lpstr>Pôsobnosť obce/mesta</vt:lpstr>
      <vt:lpstr>Pôsobnosť obce/mesta</vt:lpstr>
      <vt:lpstr>Pôsobnosť obce/mesta</vt:lpstr>
      <vt:lpstr>Pôsobnosť obce/mesta - SPO</vt:lpstr>
      <vt:lpstr>Pôsobnosť obce/mesta - SPO</vt:lpstr>
      <vt:lpstr>Originálne kompetencie miestnej samosprávy</vt:lpstr>
      <vt:lpstr>Originálne kompetencie miestnej samosprávy</vt:lpstr>
      <vt:lpstr>Originálne kompetencie miestnej samosprávy</vt:lpstr>
      <vt:lpstr>Originálne kompetencie miestnej samosprávy</vt:lpstr>
      <vt:lpstr>Originálne kompetencie miestnej samosprávy</vt:lpstr>
      <vt:lpstr>Originálne kompetencie miestnej samosprávy</vt:lpstr>
      <vt:lpstr>Originálne kompetencie miestnej samosprávy</vt:lpstr>
      <vt:lpstr>Financovanie SS na miestnej úrovni</vt:lpstr>
      <vt:lpstr>Financovanie SS na miestnej úrovni</vt:lpstr>
      <vt:lpstr>Výška finančného príspevku na financovanie sociálnej služby</vt:lpstr>
      <vt:lpstr>Financovanie Domova dôchodcov za roky 2011 a 2012</vt:lpstr>
      <vt:lpstr>Problémy pri poskytovaní  SS</vt:lpstr>
      <vt:lpstr>Problémy pri poskytovaní  SS</vt:lpstr>
      <vt:lpstr>Odporúčania</vt:lpstr>
      <vt:lpstr>Odporúčania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Slavek Hamadak</dc:creator>
  <cp:lastModifiedBy>Pastiran</cp:lastModifiedBy>
  <cp:revision>134</cp:revision>
  <dcterms:created xsi:type="dcterms:W3CDTF">2009-07-08T09:35:56Z</dcterms:created>
  <dcterms:modified xsi:type="dcterms:W3CDTF">2013-04-19T12:43:30Z</dcterms:modified>
</cp:coreProperties>
</file>