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278" r:id="rId2"/>
    <p:sldId id="277" r:id="rId3"/>
    <p:sldId id="257" r:id="rId4"/>
    <p:sldId id="258" r:id="rId5"/>
    <p:sldId id="259" r:id="rId6"/>
    <p:sldId id="263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>
        <p:scale>
          <a:sx n="75" d="100"/>
          <a:sy n="75" d="100"/>
        </p:scale>
        <p:origin x="-41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550D64-8125-402F-9593-E1C8EB0D5C61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9F913D-E04C-4113-A2E6-BBDA07CEB7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10DA-E829-4068-AA0A-15CA1CC671C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7E20-E105-462C-A2B5-10678892DA51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06DB-CAC7-49B6-828A-6D3CC12B1A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E390-0695-4F18-A0D0-DAD1781BB79E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BDDF-0FAF-4102-85B4-72976CF54A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6C05-70C6-4ECF-A70F-9A1F3782F4D6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8A62-D9EA-4DF3-A06C-E41C5CFAF6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91D4-EACD-4853-9EDB-CD3B7F567002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D1113-17E2-474B-A353-DD2AAD9D6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3EC-EA81-4624-BC0C-8196EB4DD196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0FA3-D194-4878-8CF0-1AB082F2B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884C-C3BD-4F34-B310-B921A8310AC3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8E5-8538-4A51-9E65-8C9BDFDE25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9AC6-63C3-46EB-BE6B-0DEAAD6F82C3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D95D-18B1-4707-A387-FEA251EDA6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11E0-2CDA-4BA9-A7E7-A460D37DBCF7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C529-86CE-405A-89F6-67E16E3167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D41F-BB80-4DA8-919F-EA062F54561C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68C0-57E7-47DB-A4C0-ECDB043695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046E-B4D0-4BB5-8DC7-1A6FCD10793D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1B20-A087-4B1A-9228-E4426E0113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CF8D-3B81-41D4-97B2-093FE5C9C4CF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E0E6-3D59-4857-8BBC-29B002D8B3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5B80DB-FE94-4D47-A7C9-3F356ADCFB75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DBD3D4-1C3F-47F7-808D-E5EC64EFCF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3" r:id="rId4"/>
    <p:sldLayoutId id="2147483939" r:id="rId5"/>
    <p:sldLayoutId id="2147483934" r:id="rId6"/>
    <p:sldLayoutId id="2147483940" r:id="rId7"/>
    <p:sldLayoutId id="2147483941" r:id="rId8"/>
    <p:sldLayoutId id="2147483942" r:id="rId9"/>
    <p:sldLayoutId id="2147483935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2603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smtClean="0">
                <a:effectLst/>
              </a:rPr>
              <a:t>Jihlavské Terasy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3796" name="Picture 4" descr="UR_Jihlava situace_11 A3 600 (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7924800" cy="560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Domov Stříbrné Terasy o.p.s.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1123950"/>
            <a:ext cx="4537075" cy="5754688"/>
          </a:xfrm>
        </p:spPr>
      </p:pic>
    </p:spTree>
    <p:custDataLst>
      <p:tags r:id="rId1"/>
    </p:custDataLst>
  </p:cSld>
  <p:clrMapOvr>
    <a:masterClrMapping/>
  </p:clrMapOvr>
  <p:transition spd="slow" advTm="104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cap="none" smtClean="0">
                <a:effectLst/>
              </a:rPr>
              <a:t>DĚKUJI ZA POZORNOST</a:t>
            </a:r>
            <a:br>
              <a:rPr lang="cs-CZ" sz="3200" cap="none" smtClean="0">
                <a:effectLst/>
              </a:rPr>
            </a:br>
            <a:endParaRPr lang="cs-CZ" sz="3200" cap="none" smtClean="0">
              <a:effectLst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Bc. Jiří Vondráček</a:t>
            </a:r>
          </a:p>
          <a:p>
            <a:pPr eaLnBrk="1" hangingPunct="1"/>
            <a:r>
              <a:rPr lang="cs-CZ" smtClean="0"/>
              <a:t>ředitel</a:t>
            </a:r>
          </a:p>
          <a:p>
            <a:pPr eaLnBrk="1" hangingPunct="1"/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06387" y="2081636"/>
            <a:ext cx="8458201" cy="1222375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Domov Stříbrné terasy o.p.s.</a:t>
            </a:r>
            <a:endParaRPr lang="cs-CZ" dirty="0"/>
          </a:p>
        </p:txBody>
      </p:sp>
      <p:sp>
        <p:nvSpPr>
          <p:cNvPr id="14338" name="Podnadpis 2"/>
          <p:cNvSpPr>
            <a:spLocks noGrp="1"/>
          </p:cNvSpPr>
          <p:nvPr>
            <p:ph type="subTitle" idx="4294967295"/>
          </p:nvPr>
        </p:nvSpPr>
        <p:spPr>
          <a:xfrm>
            <a:off x="323850" y="692150"/>
            <a:ext cx="8134350" cy="914400"/>
          </a:xfrm>
        </p:spPr>
        <p:txBody>
          <a:bodyPr anchor="b"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sz="2400" smtClean="0">
                <a:solidFill>
                  <a:srgbClr val="443329"/>
                </a:solidFill>
              </a:rPr>
              <a:t>Příklady dobré praxe</a:t>
            </a:r>
          </a:p>
        </p:txBody>
      </p:sp>
    </p:spTree>
  </p:cSld>
  <p:clrMapOvr>
    <a:masterClrMapping/>
  </p:clrMapOvr>
  <p:transition spd="slow" advTm="39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/>
            </a:extLst>
          </a:blip>
          <a:srcRect t="1515" b="1515"/>
          <a:stretch>
            <a:fillRect/>
          </a:stretch>
        </p:blipFill>
        <p:spPr>
          <a:xfrm>
            <a:off x="3862953" y="915084"/>
            <a:ext cx="4650938" cy="36576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908720"/>
            <a:ext cx="3336432" cy="18638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Komunikace  </a:t>
            </a:r>
            <a:r>
              <a:rPr lang="cs-CZ" dirty="0">
                <a:effectLst/>
              </a:rPr>
              <a:t>se členy rodiny a přáteli prostřednictvím programu 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Skype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" y="2852738"/>
            <a:ext cx="3627438" cy="3455987"/>
          </a:xfrm>
        </p:spPr>
        <p:txBody>
          <a:bodyPr/>
          <a:lstStyle/>
          <a:p>
            <a:pPr eaLnBrk="1" hangingPunct="1"/>
            <a:r>
              <a:rPr lang="cs-CZ" b="1" smtClean="0"/>
              <a:t>Postup: </a:t>
            </a:r>
            <a:r>
              <a:rPr lang="cs-CZ" smtClean="0"/>
              <a:t>	Domluvíme s volaným 	rodinným 	příslušníkem 	emailem nebo 	telefonicky den a čas hovoru 	dovedeme klienta do 	aktivizace, 	kde máme připojení 	+ skype	přihlásíme se</a:t>
            </a:r>
          </a:p>
          <a:p>
            <a:pPr eaLnBrk="1" hangingPunct="1"/>
            <a:r>
              <a:rPr lang="cs-CZ" b="1" smtClean="0"/>
              <a:t>Výhody:</a:t>
            </a:r>
            <a:r>
              <a:rPr lang="cs-CZ" smtClean="0"/>
              <a:t>	zadarmo, časově neomezené, 	teritoriálně neomezené</a:t>
            </a:r>
          </a:p>
          <a:p>
            <a:pPr eaLnBrk="1" hangingPunct="1"/>
            <a:r>
              <a:rPr lang="cs-CZ" b="1" smtClean="0"/>
              <a:t>Potřeba:</a:t>
            </a:r>
            <a:r>
              <a:rPr lang="cs-CZ" smtClean="0"/>
              <a:t>	standardní PC včetně 	audiosystému + webkamera, 	oboustranné připojení a znalost 	užívání výpočetní techniky 	v úrovni uživatele</a:t>
            </a:r>
          </a:p>
          <a:p>
            <a:pPr eaLnBrk="1" hangingPunct="1"/>
            <a:r>
              <a:rPr lang="cs-CZ" b="1" smtClean="0"/>
              <a:t>Náklady:</a:t>
            </a:r>
            <a:r>
              <a:rPr lang="cs-CZ" smtClean="0"/>
              <a:t>	cca 500 - 1000.-</a:t>
            </a:r>
          </a:p>
          <a:p>
            <a:pPr eaLnBrk="1" hangingPunct="1"/>
            <a:r>
              <a:rPr lang="cs-CZ" smtClean="0"/>
              <a:t> </a:t>
            </a:r>
          </a:p>
          <a:p>
            <a:pPr eaLnBrk="1" hangingPunct="1"/>
            <a:r>
              <a:rPr lang="cs-CZ" b="1" smtClean="0"/>
              <a:t> </a:t>
            </a:r>
            <a:endParaRPr lang="cs-CZ" smtClean="0"/>
          </a:p>
          <a:p>
            <a:pPr eaLnBrk="1" hangingPunct="1"/>
            <a:endParaRPr lang="cs-CZ" smtClean="0"/>
          </a:p>
        </p:txBody>
      </p:sp>
    </p:spTree>
    <p:custDataLst>
      <p:tags r:id="rId1"/>
    </p:custDataLst>
  </p:cSld>
  <p:clrMapOvr>
    <a:masterClrMapping/>
  </p:clrMapOvr>
  <p:transition spd="slow" advTm="572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poskytování připojení internetu na pokojích klientů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1600" smtClean="0"/>
          </a:p>
          <a:p>
            <a:pPr algn="just" eaLnBrk="1" hangingPunct="1">
              <a:lnSpc>
                <a:spcPct val="80000"/>
              </a:lnSpc>
            </a:pPr>
            <a:r>
              <a:rPr lang="cs-CZ" sz="1600" smtClean="0"/>
              <a:t>– dozrává generace, pro niž počítače už znamenají druhou gramotnost, představují spojení s okolním světem a společností, podporují duševní aktivitu klienta a umožňují mu aktivně se zajímat o dění kolem sebe = výrazný aktivizační prvek</a:t>
            </a:r>
          </a:p>
          <a:p>
            <a:pPr eaLnBrk="1" hangingPunct="1">
              <a:lnSpc>
                <a:spcPct val="80000"/>
              </a:lnSpc>
            </a:pPr>
            <a:endParaRPr lang="cs-CZ" sz="1600" b="1" smtClean="0"/>
          </a:p>
          <a:p>
            <a:pPr eaLnBrk="1" hangingPunct="1">
              <a:lnSpc>
                <a:spcPct val="80000"/>
              </a:lnSpc>
            </a:pPr>
            <a:endParaRPr lang="cs-CZ" sz="1600" b="1" smtClean="0"/>
          </a:p>
          <a:p>
            <a:pPr eaLnBrk="1" hangingPunct="1">
              <a:lnSpc>
                <a:spcPct val="80000"/>
              </a:lnSpc>
            </a:pPr>
            <a:r>
              <a:rPr lang="cs-CZ" sz="1600" b="1" smtClean="0"/>
              <a:t>řešíme technicky i legislativně</a:t>
            </a:r>
            <a:endParaRPr lang="cs-CZ" sz="1600" smtClean="0"/>
          </a:p>
          <a:p>
            <a:pPr eaLnBrk="1" hangingPunct="1">
              <a:lnSpc>
                <a:spcPct val="80000"/>
              </a:lnSpc>
            </a:pPr>
            <a:r>
              <a:rPr lang="cs-CZ" sz="1600" smtClean="0"/>
              <a:t>několik okruhů: 		oddělení naší a klientské sítě (ochrana firemních i osobních                                			údajů, ochrana proti zavirování, proti zpomalování apod.)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/>
              <a:t>			ochrana proti zneužití internetu (kriminalizace, autorská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/>
              <a:t>                                         	práva, ochrana práv osob apod.)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1600" smtClean="0"/>
              <a:t>				zpoplatnění (jako fakultativní služba)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000" smtClean="0"/>
              <a:t>	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00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000" b="1" smtClean="0"/>
              <a:t> </a:t>
            </a: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000" b="1" smtClean="0"/>
              <a:t> </a:t>
            </a:r>
            <a:endParaRPr lang="cs-CZ" sz="2000" smtClean="0"/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</p:txBody>
      </p:sp>
    </p:spTree>
    <p:custDataLst>
      <p:tags r:id="rId1"/>
    </p:custDataLst>
  </p:cSld>
  <p:clrMapOvr>
    <a:masterClrMapping/>
  </p:clrMapOvr>
  <p:transition spd="slow" advTm="643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recepce </a:t>
            </a:r>
            <a:r>
              <a:rPr lang="cs-CZ" b="1" dirty="0"/>
              <a:t>jako funkční a organická součást zařízení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 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dirty="0" smtClean="0"/>
              <a:t>organizační </a:t>
            </a:r>
            <a:r>
              <a:rPr lang="cs-CZ" sz="2800" dirty="0"/>
              <a:t>změna:  </a:t>
            </a:r>
            <a:r>
              <a:rPr lang="cs-CZ" sz="2800" dirty="0" smtClean="0"/>
              <a:t>externí </a:t>
            </a:r>
            <a:r>
              <a:rPr lang="cs-CZ" sz="2800" dirty="0"/>
              <a:t>zpracování mezd přineslo </a:t>
            </a:r>
            <a:r>
              <a:rPr lang="cs-CZ" sz="2800" dirty="0" smtClean="0"/>
              <a:t>úsporu ve výši 88 164 Kč, </a:t>
            </a:r>
            <a:r>
              <a:rPr lang="cs-CZ" sz="2800" dirty="0"/>
              <a:t>která pokryje personální </a:t>
            </a:r>
            <a:r>
              <a:rPr lang="cs-CZ" sz="2800" dirty="0" smtClean="0"/>
              <a:t> obsazení recepce</a:t>
            </a:r>
            <a:endParaRPr lang="cs-CZ" sz="2800" dirty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dirty="0" smtClean="0"/>
              <a:t>přerozdělení </a:t>
            </a:r>
            <a:r>
              <a:rPr lang="cs-CZ" sz="2800" dirty="0"/>
              <a:t>pracovních náplní a některých agend umožní plnit </a:t>
            </a:r>
            <a:r>
              <a:rPr lang="cs-CZ" sz="2800" dirty="0" smtClean="0"/>
              <a:t>stávající agendu</a:t>
            </a: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b="1" dirty="0" smtClean="0"/>
              <a:t>výhody</a:t>
            </a:r>
            <a:r>
              <a:rPr lang="cs-CZ" sz="2800" b="1" dirty="0"/>
              <a:t>:  </a:t>
            </a:r>
            <a:r>
              <a:rPr lang="cs-CZ" sz="2800" dirty="0"/>
              <a:t>	lidská tvář pro příchozí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dirty="0"/>
              <a:t>		kontrola pohybu osob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dirty="0"/>
              <a:t>		administrativní zázemí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dirty="0"/>
              <a:t>		organizační zázemí při pořádání akcí apod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  <p:transition spd="slow" advTm="54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recepce jako funkční a organická součást zařízení </a:t>
            </a:r>
            <a:endParaRPr lang="cs-CZ" dirty="0"/>
          </a:p>
        </p:txBody>
      </p:sp>
      <p:pic>
        <p:nvPicPr>
          <p:cNvPr id="1843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8413" y="1554163"/>
            <a:ext cx="6759575" cy="4525962"/>
          </a:xfrm>
        </p:spPr>
      </p:pic>
    </p:spTree>
  </p:cSld>
  <p:clrMapOvr>
    <a:masterClrMapping/>
  </p:clrMapOvr>
  <p:transition spd="slow" advTm="127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404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2012</a:t>
            </a:r>
            <a:endParaRPr lang="cs-CZ" dirty="0"/>
          </a:p>
        </p:txBody>
      </p:sp>
      <p:pic>
        <p:nvPicPr>
          <p:cNvPr id="19458" name="Picture 4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3050" y="692150"/>
            <a:ext cx="7899400" cy="5387975"/>
          </a:xfrm>
        </p:spPr>
      </p:pic>
    </p:spTree>
  </p:cSld>
  <p:clrMapOvr>
    <a:masterClrMapping/>
  </p:clrMapOvr>
  <p:transition spd="slow" advTm="2162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2013</a:t>
            </a:r>
            <a:endParaRPr lang="cs-CZ" dirty="0"/>
          </a:p>
        </p:txBody>
      </p:sp>
      <p:pic>
        <p:nvPicPr>
          <p:cNvPr id="20482" name="Picture 4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1513" y="908050"/>
            <a:ext cx="8004175" cy="5172075"/>
          </a:xfrm>
        </p:spPr>
      </p:pic>
    </p:spTree>
  </p:cSld>
  <p:clrMapOvr>
    <a:masterClrMapping/>
  </p:clrMapOvr>
  <p:transition spd="slow" advTm="2392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recepce jako funkční a organická součást zařízení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1438"/>
            <a:ext cx="86868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400" b="1" smtClean="0"/>
              <a:t>vytvořené pracoviště:</a:t>
            </a:r>
            <a:r>
              <a:rPr lang="cs-CZ" sz="1400" smtClean="0"/>
              <a:t>  celodenní provoz (střídání cyklus dlouhý + krátký týden)</a:t>
            </a:r>
          </a:p>
          <a:p>
            <a:pPr eaLnBrk="1" hangingPunct="1">
              <a:lnSpc>
                <a:spcPct val="80000"/>
              </a:lnSpc>
            </a:pPr>
            <a:endParaRPr lang="cs-CZ" sz="1400" smtClean="0"/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zajišťuje především (hlavní činnosti): </a:t>
            </a:r>
            <a:endParaRPr lang="cs-CZ" sz="1400" smtClean="0"/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recepční práce</a:t>
            </a:r>
            <a:r>
              <a:rPr lang="cs-CZ" sz="1400" smtClean="0"/>
              <a:t> : 	                   komunikace s  příchozími, poskytování zákl. informací o chodu  organizaci 		zařízení 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smtClean="0"/>
              <a:t>			základní informace pro zájemce o sociální službu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smtClean="0"/>
              <a:t>			evidenci návštěv + kontrola vstupu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smtClean="0"/>
              <a:t>			výhledově dohled nad dopravním režimem parkoviště</a:t>
            </a:r>
          </a:p>
          <a:p>
            <a:pPr eaLnBrk="1" hangingPunct="1">
              <a:lnSpc>
                <a:spcPct val="80000"/>
              </a:lnSpc>
            </a:pPr>
            <a:endParaRPr lang="cs-CZ" sz="1400" b="1" smtClean="0"/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podpora stravovacího úseku</a:t>
            </a:r>
            <a:r>
              <a:rPr lang="cs-CZ" sz="1400" smtClean="0"/>
              <a:t> – objednávky zboží, vedení skladu, reklamace ,apod., </a:t>
            </a:r>
          </a:p>
          <a:p>
            <a:pPr eaLnBrk="1" hangingPunct="1">
              <a:lnSpc>
                <a:spcPct val="80000"/>
              </a:lnSpc>
            </a:pPr>
            <a:endParaRPr lang="cs-CZ" sz="1400" b="1" smtClean="0"/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organizační činnosti </a:t>
            </a:r>
            <a:r>
              <a:rPr lang="cs-CZ" sz="1400" smtClean="0"/>
              <a:t>– 	asistují podle potřeb a pokynů vedení Domova při zajišťování  				společenských akcí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			</a:t>
            </a:r>
            <a:r>
              <a:rPr lang="cs-CZ" sz="1400" smtClean="0"/>
              <a:t>pomáhají s administrativními a statistickými úkony podle potřeb vedení 			Domova</a:t>
            </a:r>
          </a:p>
          <a:p>
            <a:pPr eaLnBrk="1" hangingPunct="1">
              <a:lnSpc>
                <a:spcPct val="80000"/>
              </a:lnSpc>
            </a:pPr>
            <a:endParaRPr lang="cs-CZ" sz="1400" b="1" smtClean="0"/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spisová služba 		</a:t>
            </a:r>
            <a:r>
              <a:rPr lang="cs-CZ" sz="1400" smtClean="0"/>
              <a:t>přejímka a distribuce pošty, 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			</a:t>
            </a:r>
            <a:r>
              <a:rPr lang="cs-CZ" sz="1400" smtClean="0"/>
              <a:t>předplatné klientů, 			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smtClean="0"/>
              <a:t>			archivace dokumentů, 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smtClean="0"/>
              <a:t>			přehled, distribuce a správa vnitřních předpisů a standardů  v papírové i 			digitální  podobě podle spis. řádu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odpadové hospodářství</a:t>
            </a:r>
            <a:r>
              <a:rPr lang="cs-CZ" sz="1400" smtClean="0"/>
              <a:t> –     evidence likvidace odpadů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smtClean="0"/>
              <a:t>			sledování  odpadů pro odvoz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knihovna</a:t>
            </a:r>
            <a:r>
              <a:rPr lang="cs-CZ" sz="1400" smtClean="0"/>
              <a:t>		příjem, třídění a správ knižního fondu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b="1" smtClean="0"/>
              <a:t>BOZP+PO		</a:t>
            </a:r>
            <a:r>
              <a:rPr lang="cs-CZ" sz="1400" smtClean="0"/>
              <a:t>sledují požární signalizaci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smtClean="0"/>
              <a:t>			evidence drobných úrazů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smtClean="0"/>
              <a:t>			apod.</a:t>
            </a:r>
          </a:p>
          <a:p>
            <a:pPr eaLnBrk="1" hangingPunct="1">
              <a:lnSpc>
                <a:spcPct val="80000"/>
              </a:lnSpc>
            </a:pPr>
            <a:endParaRPr lang="cs-CZ" sz="800" smtClean="0"/>
          </a:p>
        </p:txBody>
      </p:sp>
    </p:spTree>
    <p:custDataLst>
      <p:tags r:id="rId1"/>
    </p:custDataLst>
  </p:cSld>
  <p:clrMapOvr>
    <a:masterClrMapping/>
  </p:clrMapOvr>
  <p:transition spd="slow" advTm="1777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8|2.8|3.1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299</Words>
  <Application>Microsoft Office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9</vt:i4>
      </vt:variant>
      <vt:variant>
        <vt:lpstr>Nadpisy snímků</vt:lpstr>
      </vt:variant>
      <vt:variant>
        <vt:i4>11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 2</vt:lpstr>
      <vt:lpstr>Calibri</vt:lpstr>
      <vt:lpstr>Cesta</vt:lpstr>
      <vt:lpstr>Cesta</vt:lpstr>
      <vt:lpstr>Cesta</vt:lpstr>
      <vt:lpstr>Cesta</vt:lpstr>
      <vt:lpstr>Cesta</vt:lpstr>
      <vt:lpstr>Cesta</vt:lpstr>
      <vt:lpstr>Cesta</vt:lpstr>
      <vt:lpstr>Cesta</vt:lpstr>
      <vt:lpstr>Cesta</vt:lpstr>
      <vt:lpstr>Jihlavské Terasy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DĚKUJI ZA POZORNOST 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Příklady praxe</dc:title>
  <dc:creator>Monika Kolářová</dc:creator>
  <cp:lastModifiedBy>vondracek</cp:lastModifiedBy>
  <cp:revision>16</cp:revision>
  <dcterms:created xsi:type="dcterms:W3CDTF">2013-04-22T10:46:36Z</dcterms:created>
  <dcterms:modified xsi:type="dcterms:W3CDTF">2013-04-24T06:05:31Z</dcterms:modified>
</cp:coreProperties>
</file>